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9.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8.xml" ContentType="application/vnd.openxmlformats-officedocument.presentationml.slide+xml"/>
  <Override PartName="/ppt/slides/slide6.xml" ContentType="application/vnd.openxmlformats-officedocument.presentationml.slide+xml"/>
  <Override PartName="/ppt/slides/slide4.xml" ContentType="application/vnd.openxmlformats-officedocument.presentationml.slide+xml"/>
  <Override PartName="/ppt/slides/slide1.xml" ContentType="application/vnd.openxmlformats-officedocument.presentationml.slide+xml"/>
  <Override PartName="/ppt/slides/slide5.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67" r:id="rId3"/>
    <p:sldId id="270" r:id="rId4"/>
    <p:sldId id="271" r:id="rId5"/>
    <p:sldId id="259" r:id="rId6"/>
    <p:sldId id="258" r:id="rId7"/>
    <p:sldId id="281" r:id="rId8"/>
    <p:sldId id="283" r:id="rId9"/>
    <p:sldId id="282" r:id="rId10"/>
    <p:sldId id="284" r:id="rId11"/>
    <p:sldId id="285" r:id="rId12"/>
    <p:sldId id="286" r:id="rId13"/>
    <p:sldId id="287" r:id="rId14"/>
    <p:sldId id="292" r:id="rId15"/>
    <p:sldId id="291" r:id="rId16"/>
    <p:sldId id="288" r:id="rId17"/>
    <p:sldId id="289" r:id="rId18"/>
    <p:sldId id="290" r:id="rId19"/>
    <p:sldId id="276" r:id="rId20"/>
    <p:sldId id="256" r:id="rId21"/>
    <p:sldId id="257" r:id="rId22"/>
    <p:sldId id="278" r:id="rId23"/>
  </p:sldIdLst>
  <p:sldSz cx="12192000" cy="68580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CBAD"/>
    <a:srgbClr val="1437CA"/>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5" autoAdjust="0"/>
    <p:restoredTop sz="94660"/>
  </p:normalViewPr>
  <p:slideViewPr>
    <p:cSldViewPr snapToGrid="0">
      <p:cViewPr varScale="1">
        <p:scale>
          <a:sx n="109" d="100"/>
          <a:sy n="109" d="100"/>
        </p:scale>
        <p:origin x="114" y="6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 Id="rId30"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rgbClr val="003399"/>
                </a:solidFill>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00339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152400" y="6381568"/>
            <a:ext cx="2743200" cy="365125"/>
          </a:xfrm>
        </p:spPr>
        <p:txBody>
          <a:bodyPr/>
          <a:lstStyle>
            <a:lvl1pPr>
              <a:defRPr>
                <a:solidFill>
                  <a:srgbClr val="003399"/>
                </a:solidFill>
              </a:defRPr>
            </a:lvl1pPr>
          </a:lstStyle>
          <a:p>
            <a:fld id="{C0867676-CA28-4CDC-A1B0-50394E0B6DFD}" type="datetimeFigureOut">
              <a:rPr lang="en-US" smtClean="0"/>
              <a:pPr/>
              <a:t>2/6/2019</a:t>
            </a:fld>
            <a:endParaRPr lang="en-US"/>
          </a:p>
        </p:txBody>
      </p:sp>
      <p:sp>
        <p:nvSpPr>
          <p:cNvPr id="6" name="Slide Number Placeholder 5"/>
          <p:cNvSpPr>
            <a:spLocks noGrp="1"/>
          </p:cNvSpPr>
          <p:nvPr>
            <p:ph type="sldNum" sz="quarter" idx="12"/>
          </p:nvPr>
        </p:nvSpPr>
        <p:spPr>
          <a:xfrm>
            <a:off x="4724400" y="6381569"/>
            <a:ext cx="2743200" cy="365125"/>
          </a:xfrm>
        </p:spPr>
        <p:txBody>
          <a:bodyPr/>
          <a:lstStyle>
            <a:lvl1pPr algn="ctr">
              <a:defRPr>
                <a:solidFill>
                  <a:srgbClr val="003399"/>
                </a:solidFill>
              </a:defRPr>
            </a:lvl1pPr>
          </a:lstStyle>
          <a:p>
            <a:fld id="{47C864B1-B552-4709-B3A8-CFDC2DBE5548}" type="slidenum">
              <a:rPr lang="en-US" smtClean="0"/>
              <a:pPr/>
              <a:t>‹#›</a:t>
            </a:fld>
            <a:endParaRPr lang="en-US"/>
          </a:p>
        </p:txBody>
      </p:sp>
      <p:pic>
        <p:nvPicPr>
          <p:cNvPr id="9" name="Picture 8"/>
          <p:cNvPicPr>
            <a:picLocks noChangeAspect="1"/>
          </p:cNvPicPr>
          <p:nvPr userDrawn="1"/>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7488477" y="6322061"/>
            <a:ext cx="4656779" cy="399412"/>
          </a:xfrm>
          <a:prstGeom prst="rect">
            <a:avLst/>
          </a:prstGeom>
          <a:solidFill>
            <a:schemeClr val="bg1"/>
          </a:solidFill>
        </p:spPr>
      </p:pic>
      <p:pic>
        <p:nvPicPr>
          <p:cNvPr id="10" name="Picture 9"/>
          <p:cNvPicPr>
            <a:picLocks noChangeAspect="1"/>
          </p:cNvPicPr>
          <p:nvPr userDrawn="1"/>
        </p:nvPicPr>
        <p:blipFill rotWithShape="1">
          <a:blip r:embed="rId3"/>
          <a:srcRect l="6561" t="18436" r="4634" b="20497"/>
          <a:stretch/>
        </p:blipFill>
        <p:spPr>
          <a:xfrm>
            <a:off x="69668" y="6439"/>
            <a:ext cx="1767841" cy="757646"/>
          </a:xfrm>
          <a:prstGeom prst="rect">
            <a:avLst/>
          </a:prstGeom>
        </p:spPr>
      </p:pic>
    </p:spTree>
    <p:extLst>
      <p:ext uri="{BB962C8B-B14F-4D97-AF65-F5344CB8AC3E}">
        <p14:creationId xmlns:p14="http://schemas.microsoft.com/office/powerpoint/2010/main" val="2942849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867676-CA28-4CDC-A1B0-50394E0B6DFD}" type="datetimeFigureOut">
              <a:rPr lang="en-US" smtClean="0"/>
              <a:t>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864B1-B552-4709-B3A8-CFDC2DBE5548}" type="slidenum">
              <a:rPr lang="en-US" smtClean="0"/>
              <a:t>‹#›</a:t>
            </a:fld>
            <a:endParaRPr lang="en-US"/>
          </a:p>
        </p:txBody>
      </p:sp>
    </p:spTree>
    <p:extLst>
      <p:ext uri="{BB962C8B-B14F-4D97-AF65-F5344CB8AC3E}">
        <p14:creationId xmlns:p14="http://schemas.microsoft.com/office/powerpoint/2010/main" val="499642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867676-CA28-4CDC-A1B0-50394E0B6DFD}" type="datetimeFigureOut">
              <a:rPr lang="en-US" smtClean="0"/>
              <a:t>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864B1-B552-4709-B3A8-CFDC2DBE5548}" type="slidenum">
              <a:rPr lang="en-US" smtClean="0"/>
              <a:t>‹#›</a:t>
            </a:fld>
            <a:endParaRPr lang="en-US"/>
          </a:p>
        </p:txBody>
      </p:sp>
    </p:spTree>
    <p:extLst>
      <p:ext uri="{BB962C8B-B14F-4D97-AF65-F5344CB8AC3E}">
        <p14:creationId xmlns:p14="http://schemas.microsoft.com/office/powerpoint/2010/main" val="1164435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86149" y="40638"/>
            <a:ext cx="9335588" cy="723447"/>
          </a:xfrm>
        </p:spPr>
        <p:txBody>
          <a:bodyPr/>
          <a:lstStyle>
            <a:lvl1pPr algn="r">
              <a:defRPr b="1">
                <a:solidFill>
                  <a:srgbClr val="003399"/>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003399"/>
                </a:solidFill>
              </a:defRPr>
            </a:lvl1pPr>
            <a:lvl2pPr>
              <a:defRPr>
                <a:solidFill>
                  <a:srgbClr val="003399"/>
                </a:solidFill>
              </a:defRPr>
            </a:lvl2pPr>
            <a:lvl3pPr>
              <a:defRPr>
                <a:solidFill>
                  <a:srgbClr val="003399"/>
                </a:solidFill>
              </a:defRPr>
            </a:lvl3pPr>
            <a:lvl4pPr>
              <a:defRPr>
                <a:solidFill>
                  <a:srgbClr val="003399"/>
                </a:solidFill>
              </a:defRPr>
            </a:lvl4pPr>
            <a:lvl5pPr>
              <a:defRPr>
                <a:solidFill>
                  <a:srgbClr val="003399"/>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67640" y="6356349"/>
            <a:ext cx="2743200" cy="365125"/>
          </a:xfrm>
        </p:spPr>
        <p:txBody>
          <a:bodyPr/>
          <a:lstStyle>
            <a:lvl1pPr>
              <a:defRPr>
                <a:solidFill>
                  <a:srgbClr val="003399"/>
                </a:solidFill>
              </a:defRPr>
            </a:lvl1pPr>
          </a:lstStyle>
          <a:p>
            <a:fld id="{C0867676-CA28-4CDC-A1B0-50394E0B6DFD}" type="datetimeFigureOut">
              <a:rPr lang="en-US" smtClean="0"/>
              <a:pPr/>
              <a:t>2/6/2019</a:t>
            </a:fld>
            <a:endParaRPr lang="en-US"/>
          </a:p>
        </p:txBody>
      </p:sp>
      <p:sp>
        <p:nvSpPr>
          <p:cNvPr id="6" name="Slide Number Placeholder 5"/>
          <p:cNvSpPr>
            <a:spLocks noGrp="1"/>
          </p:cNvSpPr>
          <p:nvPr>
            <p:ph type="sldNum" sz="quarter" idx="12"/>
          </p:nvPr>
        </p:nvSpPr>
        <p:spPr>
          <a:xfrm>
            <a:off x="4724400" y="6356349"/>
            <a:ext cx="2743200" cy="365125"/>
          </a:xfrm>
        </p:spPr>
        <p:txBody>
          <a:bodyPr/>
          <a:lstStyle>
            <a:lvl1pPr algn="ctr">
              <a:defRPr>
                <a:solidFill>
                  <a:srgbClr val="003399"/>
                </a:solidFill>
              </a:defRPr>
            </a:lvl1pPr>
          </a:lstStyle>
          <a:p>
            <a:fld id="{47C864B1-B552-4709-B3A8-CFDC2DBE5548}" type="slidenum">
              <a:rPr lang="en-US" smtClean="0"/>
              <a:pPr/>
              <a:t>‹#›</a:t>
            </a:fld>
            <a:endParaRPr lang="en-US"/>
          </a:p>
        </p:txBody>
      </p:sp>
      <p:pic>
        <p:nvPicPr>
          <p:cNvPr id="9" name="Picture 8"/>
          <p:cNvPicPr>
            <a:picLocks noChangeAspect="1"/>
          </p:cNvPicPr>
          <p:nvPr userDrawn="1"/>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7488477" y="6322061"/>
            <a:ext cx="4656779" cy="399412"/>
          </a:xfrm>
          <a:prstGeom prst="rect">
            <a:avLst/>
          </a:prstGeom>
          <a:solidFill>
            <a:schemeClr val="bg1"/>
          </a:solidFill>
        </p:spPr>
      </p:pic>
      <p:pic>
        <p:nvPicPr>
          <p:cNvPr id="10" name="Picture 9"/>
          <p:cNvPicPr>
            <a:picLocks noChangeAspect="1"/>
          </p:cNvPicPr>
          <p:nvPr userDrawn="1"/>
        </p:nvPicPr>
        <p:blipFill rotWithShape="1">
          <a:blip r:embed="rId3"/>
          <a:srcRect l="6561" t="18436" r="4634" b="20497"/>
          <a:stretch/>
        </p:blipFill>
        <p:spPr>
          <a:xfrm>
            <a:off x="69668" y="6439"/>
            <a:ext cx="1767841" cy="757646"/>
          </a:xfrm>
          <a:prstGeom prst="rect">
            <a:avLst/>
          </a:prstGeom>
        </p:spPr>
      </p:pic>
      <p:cxnSp>
        <p:nvCxnSpPr>
          <p:cNvPr id="12" name="Straight Connector 11"/>
          <p:cNvCxnSpPr/>
          <p:nvPr userDrawn="1"/>
        </p:nvCxnSpPr>
        <p:spPr>
          <a:xfrm flipV="1">
            <a:off x="0" y="949234"/>
            <a:ext cx="12192000" cy="8709"/>
          </a:xfrm>
          <a:prstGeom prst="line">
            <a:avLst/>
          </a:prstGeom>
          <a:ln w="57150">
            <a:solidFill>
              <a:srgbClr val="0033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273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0867676-CA28-4CDC-A1B0-50394E0B6DFD}" type="datetimeFigureOut">
              <a:rPr lang="en-US" smtClean="0"/>
              <a:t>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C864B1-B552-4709-B3A8-CFDC2DBE5548}" type="slidenum">
              <a:rPr lang="en-US" smtClean="0"/>
              <a:t>‹#›</a:t>
            </a:fld>
            <a:endParaRPr lang="en-US"/>
          </a:p>
        </p:txBody>
      </p:sp>
    </p:spTree>
    <p:extLst>
      <p:ext uri="{BB962C8B-B14F-4D97-AF65-F5344CB8AC3E}">
        <p14:creationId xmlns:p14="http://schemas.microsoft.com/office/powerpoint/2010/main" val="3984372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0867676-CA28-4CDC-A1B0-50394E0B6DFD}" type="datetimeFigureOut">
              <a:rPr lang="en-US" smtClean="0"/>
              <a:t>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C864B1-B552-4709-B3A8-CFDC2DBE5548}" type="slidenum">
              <a:rPr lang="en-US" smtClean="0"/>
              <a:t>‹#›</a:t>
            </a:fld>
            <a:endParaRPr lang="en-US"/>
          </a:p>
        </p:txBody>
      </p:sp>
    </p:spTree>
    <p:extLst>
      <p:ext uri="{BB962C8B-B14F-4D97-AF65-F5344CB8AC3E}">
        <p14:creationId xmlns:p14="http://schemas.microsoft.com/office/powerpoint/2010/main" val="2969218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0867676-CA28-4CDC-A1B0-50394E0B6DFD}" type="datetimeFigureOut">
              <a:rPr lang="en-US" smtClean="0"/>
              <a:t>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C864B1-B552-4709-B3A8-CFDC2DBE5548}" type="slidenum">
              <a:rPr lang="en-US" smtClean="0"/>
              <a:t>‹#›</a:t>
            </a:fld>
            <a:endParaRPr lang="en-US"/>
          </a:p>
        </p:txBody>
      </p:sp>
    </p:spTree>
    <p:extLst>
      <p:ext uri="{BB962C8B-B14F-4D97-AF65-F5344CB8AC3E}">
        <p14:creationId xmlns:p14="http://schemas.microsoft.com/office/powerpoint/2010/main" val="2234017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183572" y="6353464"/>
            <a:ext cx="2743200" cy="365125"/>
          </a:xfrm>
        </p:spPr>
        <p:txBody>
          <a:bodyPr/>
          <a:lstStyle>
            <a:lvl1pPr>
              <a:defRPr>
                <a:solidFill>
                  <a:srgbClr val="003399"/>
                </a:solidFill>
              </a:defRPr>
            </a:lvl1pPr>
          </a:lstStyle>
          <a:p>
            <a:fld id="{C0867676-CA28-4CDC-A1B0-50394E0B6DFD}" type="datetimeFigureOut">
              <a:rPr lang="en-US" smtClean="0"/>
              <a:pPr/>
              <a:t>2/6/2019</a:t>
            </a:fld>
            <a:endParaRPr lang="en-US"/>
          </a:p>
        </p:txBody>
      </p:sp>
      <p:sp>
        <p:nvSpPr>
          <p:cNvPr id="5" name="Slide Number Placeholder 4"/>
          <p:cNvSpPr>
            <a:spLocks noGrp="1"/>
          </p:cNvSpPr>
          <p:nvPr>
            <p:ph type="sldNum" sz="quarter" idx="12"/>
          </p:nvPr>
        </p:nvSpPr>
        <p:spPr>
          <a:xfrm>
            <a:off x="4724400" y="6337301"/>
            <a:ext cx="2743200" cy="365125"/>
          </a:xfrm>
        </p:spPr>
        <p:txBody>
          <a:bodyPr/>
          <a:lstStyle>
            <a:lvl1pPr algn="ctr">
              <a:defRPr>
                <a:solidFill>
                  <a:srgbClr val="003399"/>
                </a:solidFill>
              </a:defRPr>
            </a:lvl1pPr>
          </a:lstStyle>
          <a:p>
            <a:fld id="{47C864B1-B552-4709-B3A8-CFDC2DBE5548}" type="slidenum">
              <a:rPr lang="en-US" smtClean="0"/>
              <a:pPr/>
              <a:t>‹#›</a:t>
            </a:fld>
            <a:endParaRPr lang="en-US"/>
          </a:p>
        </p:txBody>
      </p:sp>
      <p:sp>
        <p:nvSpPr>
          <p:cNvPr id="6" name="Title 1"/>
          <p:cNvSpPr>
            <a:spLocks noGrp="1"/>
          </p:cNvSpPr>
          <p:nvPr>
            <p:ph type="title"/>
          </p:nvPr>
        </p:nvSpPr>
        <p:spPr>
          <a:xfrm>
            <a:off x="2386149" y="40638"/>
            <a:ext cx="9335588" cy="723447"/>
          </a:xfrm>
        </p:spPr>
        <p:txBody>
          <a:bodyPr/>
          <a:lstStyle>
            <a:lvl1pPr algn="r">
              <a:defRPr b="1">
                <a:solidFill>
                  <a:srgbClr val="003399"/>
                </a:solidFill>
              </a:defRPr>
            </a:lvl1pPr>
          </a:lstStyle>
          <a:p>
            <a:r>
              <a:rPr lang="en-US" smtClean="0"/>
              <a:t>Click to edit Master title style</a:t>
            </a:r>
            <a:endParaRPr lang="en-US"/>
          </a:p>
        </p:txBody>
      </p:sp>
      <p:pic>
        <p:nvPicPr>
          <p:cNvPr id="7" name="Picture 6"/>
          <p:cNvPicPr>
            <a:picLocks noChangeAspect="1"/>
          </p:cNvPicPr>
          <p:nvPr userDrawn="1"/>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7488477" y="6322061"/>
            <a:ext cx="4656779" cy="399412"/>
          </a:xfrm>
          <a:prstGeom prst="rect">
            <a:avLst/>
          </a:prstGeom>
          <a:solidFill>
            <a:schemeClr val="bg1"/>
          </a:solidFill>
        </p:spPr>
      </p:pic>
      <p:pic>
        <p:nvPicPr>
          <p:cNvPr id="8" name="Picture 7"/>
          <p:cNvPicPr>
            <a:picLocks noChangeAspect="1"/>
          </p:cNvPicPr>
          <p:nvPr userDrawn="1"/>
        </p:nvPicPr>
        <p:blipFill rotWithShape="1">
          <a:blip r:embed="rId3"/>
          <a:srcRect l="6561" t="18436" r="4634" b="20497"/>
          <a:stretch/>
        </p:blipFill>
        <p:spPr>
          <a:xfrm>
            <a:off x="69668" y="6439"/>
            <a:ext cx="1767841" cy="757646"/>
          </a:xfrm>
          <a:prstGeom prst="rect">
            <a:avLst/>
          </a:prstGeom>
        </p:spPr>
      </p:pic>
      <p:cxnSp>
        <p:nvCxnSpPr>
          <p:cNvPr id="9" name="Straight Connector 8"/>
          <p:cNvCxnSpPr/>
          <p:nvPr userDrawn="1"/>
        </p:nvCxnSpPr>
        <p:spPr>
          <a:xfrm flipV="1">
            <a:off x="0" y="949234"/>
            <a:ext cx="12192000" cy="8709"/>
          </a:xfrm>
          <a:prstGeom prst="line">
            <a:avLst/>
          </a:prstGeom>
          <a:ln w="57150">
            <a:solidFill>
              <a:srgbClr val="0033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5013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85058" y="6356348"/>
            <a:ext cx="2743200" cy="365125"/>
          </a:xfrm>
        </p:spPr>
        <p:txBody>
          <a:bodyPr/>
          <a:lstStyle>
            <a:lvl1pPr>
              <a:defRPr>
                <a:solidFill>
                  <a:srgbClr val="003399"/>
                </a:solidFill>
              </a:defRPr>
            </a:lvl1pPr>
          </a:lstStyle>
          <a:p>
            <a:fld id="{C0867676-CA28-4CDC-A1B0-50394E0B6DFD}" type="datetimeFigureOut">
              <a:rPr lang="en-US" smtClean="0"/>
              <a:pPr/>
              <a:t>2/6/2019</a:t>
            </a:fld>
            <a:endParaRPr lang="en-US"/>
          </a:p>
        </p:txBody>
      </p:sp>
      <p:sp>
        <p:nvSpPr>
          <p:cNvPr id="4" name="Slide Number Placeholder 3"/>
          <p:cNvSpPr>
            <a:spLocks noGrp="1"/>
          </p:cNvSpPr>
          <p:nvPr>
            <p:ph type="sldNum" sz="quarter" idx="12"/>
          </p:nvPr>
        </p:nvSpPr>
        <p:spPr>
          <a:xfrm>
            <a:off x="4745277" y="6356349"/>
            <a:ext cx="2743200" cy="365125"/>
          </a:xfrm>
        </p:spPr>
        <p:txBody>
          <a:bodyPr/>
          <a:lstStyle>
            <a:lvl1pPr algn="ctr">
              <a:defRPr>
                <a:solidFill>
                  <a:srgbClr val="003399"/>
                </a:solidFill>
              </a:defRPr>
            </a:lvl1pPr>
          </a:lstStyle>
          <a:p>
            <a:fld id="{47C864B1-B552-4709-B3A8-CFDC2DBE5548}" type="slidenum">
              <a:rPr lang="en-US" smtClean="0"/>
              <a:pPr/>
              <a:t>‹#›</a:t>
            </a:fld>
            <a:endParaRPr lang="en-US"/>
          </a:p>
        </p:txBody>
      </p:sp>
      <p:pic>
        <p:nvPicPr>
          <p:cNvPr id="5" name="Picture 4"/>
          <p:cNvPicPr>
            <a:picLocks noChangeAspect="1"/>
          </p:cNvPicPr>
          <p:nvPr userDrawn="1"/>
        </p:nvPicPr>
        <p:blipFill>
          <a:blip r:embed="rId2"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7488477" y="6322061"/>
            <a:ext cx="4656779" cy="399412"/>
          </a:xfrm>
          <a:prstGeom prst="rect">
            <a:avLst/>
          </a:prstGeom>
          <a:solidFill>
            <a:schemeClr val="bg1"/>
          </a:solidFill>
        </p:spPr>
      </p:pic>
      <p:pic>
        <p:nvPicPr>
          <p:cNvPr id="6" name="Picture 5"/>
          <p:cNvPicPr>
            <a:picLocks noChangeAspect="1"/>
          </p:cNvPicPr>
          <p:nvPr userDrawn="1"/>
        </p:nvPicPr>
        <p:blipFill rotWithShape="1">
          <a:blip r:embed="rId3"/>
          <a:srcRect l="6561" t="18436" r="4634" b="20497"/>
          <a:stretch/>
        </p:blipFill>
        <p:spPr>
          <a:xfrm>
            <a:off x="69668" y="6439"/>
            <a:ext cx="1767841" cy="757646"/>
          </a:xfrm>
          <a:prstGeom prst="rect">
            <a:avLst/>
          </a:prstGeom>
        </p:spPr>
      </p:pic>
    </p:spTree>
    <p:extLst>
      <p:ext uri="{BB962C8B-B14F-4D97-AF65-F5344CB8AC3E}">
        <p14:creationId xmlns:p14="http://schemas.microsoft.com/office/powerpoint/2010/main" val="2875015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0867676-CA28-4CDC-A1B0-50394E0B6DFD}" type="datetimeFigureOut">
              <a:rPr lang="en-US" smtClean="0"/>
              <a:t>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C864B1-B552-4709-B3A8-CFDC2DBE5548}" type="slidenum">
              <a:rPr lang="en-US" smtClean="0"/>
              <a:t>‹#›</a:t>
            </a:fld>
            <a:endParaRPr lang="en-US"/>
          </a:p>
        </p:txBody>
      </p:sp>
    </p:spTree>
    <p:extLst>
      <p:ext uri="{BB962C8B-B14F-4D97-AF65-F5344CB8AC3E}">
        <p14:creationId xmlns:p14="http://schemas.microsoft.com/office/powerpoint/2010/main" val="4266554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0867676-CA28-4CDC-A1B0-50394E0B6DFD}" type="datetimeFigureOut">
              <a:rPr lang="en-US" smtClean="0"/>
              <a:t>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C864B1-B552-4709-B3A8-CFDC2DBE5548}" type="slidenum">
              <a:rPr lang="en-US" smtClean="0"/>
              <a:t>‹#›</a:t>
            </a:fld>
            <a:endParaRPr lang="en-US"/>
          </a:p>
        </p:txBody>
      </p:sp>
    </p:spTree>
    <p:extLst>
      <p:ext uri="{BB962C8B-B14F-4D97-AF65-F5344CB8AC3E}">
        <p14:creationId xmlns:p14="http://schemas.microsoft.com/office/powerpoint/2010/main" val="2708040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867676-CA28-4CDC-A1B0-50394E0B6DFD}" type="datetimeFigureOut">
              <a:rPr lang="en-US" smtClean="0"/>
              <a:t>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C864B1-B552-4709-B3A8-CFDC2DBE5548}" type="slidenum">
              <a:rPr lang="en-US" smtClean="0"/>
              <a:t>‹#›</a:t>
            </a:fld>
            <a:endParaRPr lang="en-US"/>
          </a:p>
        </p:txBody>
      </p:sp>
    </p:spTree>
    <p:extLst>
      <p:ext uri="{BB962C8B-B14F-4D97-AF65-F5344CB8AC3E}">
        <p14:creationId xmlns:p14="http://schemas.microsoft.com/office/powerpoint/2010/main" val="3772491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watch?v=9C55JdoN9hk&amp;feature=youtu.b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pd3.spt.ford.com/sites/InnovationAcceleration/Lists/PowerUp%20Talk%20%20Mobile%20App%20Development%20%20Publishing/summary.aspx"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b="1" dirty="0" smtClean="0">
                <a:solidFill>
                  <a:srgbClr val="003399"/>
                </a:solidFill>
              </a:rPr>
              <a:t>Automated Registration Process for</a:t>
            </a:r>
            <a:br>
              <a:rPr lang="en-US" sz="3600" b="1" dirty="0" smtClean="0">
                <a:solidFill>
                  <a:srgbClr val="003399"/>
                </a:solidFill>
              </a:rPr>
            </a:br>
            <a:r>
              <a:rPr lang="en-US" sz="3600" b="1" dirty="0" smtClean="0">
                <a:solidFill>
                  <a:srgbClr val="003399"/>
                </a:solidFill>
              </a:rPr>
              <a:t>2019 Innovation Drive &amp; Technology Expo</a:t>
            </a:r>
            <a:endParaRPr lang="en-US" sz="3600" b="1" dirty="0">
              <a:solidFill>
                <a:srgbClr val="003399"/>
              </a:solidFill>
            </a:endParaRPr>
          </a:p>
        </p:txBody>
      </p:sp>
      <p:sp>
        <p:nvSpPr>
          <p:cNvPr id="3" name="Subtitle 2"/>
          <p:cNvSpPr>
            <a:spLocks noGrp="1"/>
          </p:cNvSpPr>
          <p:nvPr>
            <p:ph type="subTitle" idx="1"/>
          </p:nvPr>
        </p:nvSpPr>
        <p:spPr/>
        <p:txBody>
          <a:bodyPr/>
          <a:lstStyle/>
          <a:p>
            <a:endParaRPr lang="en-US" dirty="0" smtClean="0">
              <a:solidFill>
                <a:srgbClr val="003399"/>
              </a:solidFill>
            </a:endParaRPr>
          </a:p>
        </p:txBody>
      </p:sp>
    </p:spTree>
    <p:extLst>
      <p:ext uri="{BB962C8B-B14F-4D97-AF65-F5344CB8AC3E}">
        <p14:creationId xmlns:p14="http://schemas.microsoft.com/office/powerpoint/2010/main" val="35352467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178170"/>
            <a:ext cx="10515600" cy="1942367"/>
          </a:xfrm>
        </p:spPr>
        <p:txBody>
          <a:bodyPr/>
          <a:lstStyle/>
          <a:p>
            <a:pPr algn="ctr"/>
            <a:r>
              <a:rPr lang="en-US" dirty="0" smtClean="0"/>
              <a:t>FORD EMPLOYEES ACCESS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63300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3030" y="1011355"/>
            <a:ext cx="10603201" cy="5131170"/>
          </a:xfrm>
          <a:prstGeom prst="rect">
            <a:avLst/>
          </a:prstGeom>
        </p:spPr>
      </p:pic>
      <p:sp>
        <p:nvSpPr>
          <p:cNvPr id="5" name="Oval 4"/>
          <p:cNvSpPr/>
          <p:nvPr/>
        </p:nvSpPr>
        <p:spPr>
          <a:xfrm>
            <a:off x="8853856" y="3728150"/>
            <a:ext cx="1485900" cy="6066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413738" y="175846"/>
            <a:ext cx="4463017" cy="369332"/>
          </a:xfrm>
          <a:prstGeom prst="rect">
            <a:avLst/>
          </a:prstGeom>
          <a:noFill/>
        </p:spPr>
        <p:txBody>
          <a:bodyPr wrap="none" rtlCol="0">
            <a:spAutoFit/>
          </a:bodyPr>
          <a:lstStyle/>
          <a:p>
            <a:r>
              <a:rPr lang="en-US" dirty="0" smtClean="0">
                <a:solidFill>
                  <a:srgbClr val="FF0000"/>
                </a:solidFill>
              </a:rPr>
              <a:t>Ford employees will click on this icon to login</a:t>
            </a:r>
            <a:endParaRPr lang="en-US" dirty="0">
              <a:solidFill>
                <a:srgbClr val="FF0000"/>
              </a:solidFill>
            </a:endParaRPr>
          </a:p>
        </p:txBody>
      </p:sp>
      <p:cxnSp>
        <p:nvCxnSpPr>
          <p:cNvPr id="8" name="Elbow Connector 7"/>
          <p:cNvCxnSpPr>
            <a:stCxn id="6" idx="3"/>
          </p:cNvCxnSpPr>
          <p:nvPr/>
        </p:nvCxnSpPr>
        <p:spPr>
          <a:xfrm>
            <a:off x="8876755" y="360512"/>
            <a:ext cx="531014" cy="3323465"/>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333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Website Arrangement </a:t>
            </a:r>
            <a:r>
              <a:rPr lang="en-US" dirty="0" smtClean="0"/>
              <a:t>for Ford email</a:t>
            </a:r>
            <a:endParaRPr lang="en-US" dirty="0"/>
          </a:p>
        </p:txBody>
      </p:sp>
      <p:grpSp>
        <p:nvGrpSpPr>
          <p:cNvPr id="18" name="Group 17"/>
          <p:cNvGrpSpPr/>
          <p:nvPr/>
        </p:nvGrpSpPr>
        <p:grpSpPr>
          <a:xfrm>
            <a:off x="300545" y="1301089"/>
            <a:ext cx="3687629" cy="4109545"/>
            <a:chOff x="4237170" y="1397876"/>
            <a:chExt cx="3687629" cy="4109545"/>
          </a:xfrm>
        </p:grpSpPr>
        <p:sp>
          <p:nvSpPr>
            <p:cNvPr id="8" name="TextBox 7"/>
            <p:cNvSpPr txBox="1"/>
            <p:nvPr/>
          </p:nvSpPr>
          <p:spPr>
            <a:xfrm>
              <a:off x="4237170" y="1849386"/>
              <a:ext cx="3533340" cy="1077218"/>
            </a:xfrm>
            <a:prstGeom prst="rect">
              <a:avLst/>
            </a:prstGeom>
            <a:noFill/>
          </p:spPr>
          <p:txBody>
            <a:bodyPr wrap="none" rtlCol="0">
              <a:spAutoFit/>
            </a:bodyPr>
            <a:lstStyle/>
            <a:p>
              <a:pPr algn="ctr"/>
              <a:r>
                <a:rPr lang="en-US" sz="4000" i="1" dirty="0"/>
                <a:t>Idea </a:t>
              </a:r>
              <a:r>
                <a:rPr lang="en-US" sz="4000" i="1" dirty="0" smtClean="0"/>
                <a:t>Submission</a:t>
              </a:r>
            </a:p>
            <a:p>
              <a:pPr algn="ctr"/>
              <a:r>
                <a:rPr lang="en-US" sz="2400" b="1" i="1" dirty="0" smtClean="0">
                  <a:solidFill>
                    <a:srgbClr val="00B050"/>
                  </a:solidFill>
                </a:rPr>
                <a:t>Now Open</a:t>
              </a:r>
              <a:endParaRPr lang="en-US" sz="2400" b="1" i="1" dirty="0">
                <a:solidFill>
                  <a:srgbClr val="00B050"/>
                </a:solidFill>
              </a:endParaRPr>
            </a:p>
          </p:txBody>
        </p:sp>
        <p:sp>
          <p:nvSpPr>
            <p:cNvPr id="11" name="Rectangle 10"/>
            <p:cNvSpPr/>
            <p:nvPr/>
          </p:nvSpPr>
          <p:spPr>
            <a:xfrm>
              <a:off x="4237170" y="1397876"/>
              <a:ext cx="3687629" cy="4109545"/>
            </a:xfrm>
            <a:prstGeom prst="rect">
              <a:avLst/>
            </a:prstGeom>
            <a:noFill/>
            <a:ln w="85725" cmpd="tri"/>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4242901" y="1301089"/>
            <a:ext cx="3687629" cy="4109545"/>
            <a:chOff x="8224619" y="1390933"/>
            <a:chExt cx="3687629" cy="4109545"/>
          </a:xfrm>
        </p:grpSpPr>
        <p:sp>
          <p:nvSpPr>
            <p:cNvPr id="7" name="TextBox 6"/>
            <p:cNvSpPr txBox="1"/>
            <p:nvPr/>
          </p:nvSpPr>
          <p:spPr>
            <a:xfrm>
              <a:off x="8369362" y="1842443"/>
              <a:ext cx="3206327" cy="1077218"/>
            </a:xfrm>
            <a:prstGeom prst="rect">
              <a:avLst/>
            </a:prstGeom>
            <a:noFill/>
          </p:spPr>
          <p:txBody>
            <a:bodyPr wrap="none" rtlCol="0">
              <a:spAutoFit/>
            </a:bodyPr>
            <a:lstStyle/>
            <a:p>
              <a:pPr algn="ctr"/>
              <a:r>
                <a:rPr lang="en-US" sz="4000" i="1" dirty="0" smtClean="0"/>
                <a:t>Registration</a:t>
              </a:r>
            </a:p>
            <a:p>
              <a:pPr algn="ctr"/>
              <a:r>
                <a:rPr lang="en-US" sz="2400" b="1" i="1" dirty="0" smtClean="0">
                  <a:solidFill>
                    <a:srgbClr val="FF0000"/>
                  </a:solidFill>
                </a:rPr>
                <a:t>Opens on April 15, 2019</a:t>
              </a:r>
              <a:endParaRPr lang="en-US" sz="2400" b="1" i="1" dirty="0">
                <a:solidFill>
                  <a:srgbClr val="FF0000"/>
                </a:solidFill>
              </a:endParaRPr>
            </a:p>
          </p:txBody>
        </p:sp>
        <p:sp>
          <p:nvSpPr>
            <p:cNvPr id="13" name="Rectangle 12"/>
            <p:cNvSpPr/>
            <p:nvPr/>
          </p:nvSpPr>
          <p:spPr>
            <a:xfrm>
              <a:off x="8224619" y="1390933"/>
              <a:ext cx="3687629" cy="4109545"/>
            </a:xfrm>
            <a:prstGeom prst="rect">
              <a:avLst/>
            </a:prstGeom>
            <a:noFill/>
            <a:ln w="85725" cmpd="tri"/>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8759448" y="1642996"/>
            <a:ext cx="2539246" cy="7455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Important Event Information &amp; Q/A</a:t>
            </a:r>
            <a:endParaRPr lang="en-US" dirty="0"/>
          </a:p>
        </p:txBody>
      </p:sp>
      <p:sp>
        <p:nvSpPr>
          <p:cNvPr id="10" name="Rectangle 9"/>
          <p:cNvSpPr/>
          <p:nvPr/>
        </p:nvSpPr>
        <p:spPr>
          <a:xfrm>
            <a:off x="8759448" y="2564682"/>
            <a:ext cx="2538945" cy="723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Map/Direction</a:t>
            </a:r>
          </a:p>
          <a:p>
            <a:pPr algn="ctr"/>
            <a:r>
              <a:rPr lang="en-US" dirty="0"/>
              <a:t>t</a:t>
            </a:r>
            <a:r>
              <a:rPr lang="en-US" dirty="0" smtClean="0"/>
              <a:t>o IDTE Event</a:t>
            </a:r>
            <a:endParaRPr lang="en-US" dirty="0"/>
          </a:p>
        </p:txBody>
      </p:sp>
      <p:sp>
        <p:nvSpPr>
          <p:cNvPr id="14" name="Rectangle 13"/>
          <p:cNvSpPr/>
          <p:nvPr/>
        </p:nvSpPr>
        <p:spPr>
          <a:xfrm>
            <a:off x="8185257" y="1301088"/>
            <a:ext cx="3687629" cy="4109545"/>
          </a:xfrm>
          <a:prstGeom prst="rect">
            <a:avLst/>
          </a:prstGeom>
          <a:noFill/>
          <a:ln w="85725" cmpd="tri"/>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759447" y="3464106"/>
            <a:ext cx="2538945" cy="723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 Layout</a:t>
            </a:r>
            <a:endParaRPr lang="en-US" dirty="0"/>
          </a:p>
        </p:txBody>
      </p:sp>
      <p:sp>
        <p:nvSpPr>
          <p:cNvPr id="19" name="Rectangle 18"/>
          <p:cNvSpPr/>
          <p:nvPr/>
        </p:nvSpPr>
        <p:spPr>
          <a:xfrm>
            <a:off x="8759446" y="4363530"/>
            <a:ext cx="2538945" cy="723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IDTE Team</a:t>
            </a:r>
          </a:p>
          <a:p>
            <a:pPr algn="ctr"/>
            <a:r>
              <a:rPr lang="en-US" dirty="0" smtClean="0"/>
              <a:t>Contact List</a:t>
            </a:r>
            <a:endParaRPr lang="en-US" dirty="0"/>
          </a:p>
        </p:txBody>
      </p:sp>
      <p:sp>
        <p:nvSpPr>
          <p:cNvPr id="4" name="Rectangle 3"/>
          <p:cNvSpPr/>
          <p:nvPr/>
        </p:nvSpPr>
        <p:spPr>
          <a:xfrm>
            <a:off x="673634" y="3821287"/>
            <a:ext cx="2787161" cy="597877"/>
          </a:xfrm>
          <a:prstGeom prst="rect">
            <a:avLst/>
          </a:prstGeom>
          <a:solidFill>
            <a:srgbClr val="1437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CLICK HERE</a:t>
            </a:r>
            <a:endParaRPr lang="en-US" sz="2800" b="1" dirty="0"/>
          </a:p>
        </p:txBody>
      </p:sp>
      <p:sp>
        <p:nvSpPr>
          <p:cNvPr id="20" name="Rectangle 19"/>
          <p:cNvSpPr/>
          <p:nvPr/>
        </p:nvSpPr>
        <p:spPr>
          <a:xfrm>
            <a:off x="4597228" y="3282678"/>
            <a:ext cx="2787161" cy="597877"/>
          </a:xfrm>
          <a:prstGeom prst="rect">
            <a:avLst/>
          </a:prstGeom>
          <a:solidFill>
            <a:srgbClr val="1437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EVALUATOR</a:t>
            </a:r>
          </a:p>
          <a:p>
            <a:pPr algn="ctr"/>
            <a:r>
              <a:rPr lang="en-US" sz="2000" b="1" dirty="0" smtClean="0"/>
              <a:t>Click Here</a:t>
            </a:r>
            <a:endParaRPr lang="en-US" sz="2000" b="1" dirty="0"/>
          </a:p>
        </p:txBody>
      </p:sp>
      <p:sp>
        <p:nvSpPr>
          <p:cNvPr id="17" name="Rectangle 16"/>
          <p:cNvSpPr/>
          <p:nvPr/>
        </p:nvSpPr>
        <p:spPr>
          <a:xfrm>
            <a:off x="4597226" y="4333416"/>
            <a:ext cx="2787161" cy="597877"/>
          </a:xfrm>
          <a:prstGeom prst="rect">
            <a:avLst/>
          </a:prstGeom>
          <a:solidFill>
            <a:srgbClr val="1437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Presenter/Supporter</a:t>
            </a:r>
          </a:p>
          <a:p>
            <a:pPr algn="ctr"/>
            <a:r>
              <a:rPr lang="en-US" sz="2000" b="1" dirty="0" smtClean="0"/>
              <a:t>Click Here</a:t>
            </a:r>
            <a:endParaRPr lang="en-US" sz="2000" b="1" dirty="0"/>
          </a:p>
        </p:txBody>
      </p:sp>
    </p:spTree>
    <p:extLst>
      <p:ext uri="{BB962C8B-B14F-4D97-AF65-F5344CB8AC3E}">
        <p14:creationId xmlns:p14="http://schemas.microsoft.com/office/powerpoint/2010/main" val="12840425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Event Overview/Information </a:t>
            </a:r>
            <a:r>
              <a:rPr lang="en-US" dirty="0"/>
              <a:t>&amp; </a:t>
            </a:r>
            <a:r>
              <a:rPr lang="en-US" dirty="0" smtClean="0"/>
              <a:t>Q/A</a:t>
            </a:r>
            <a:endParaRPr lang="en-US" dirty="0"/>
          </a:p>
        </p:txBody>
      </p:sp>
      <p:sp>
        <p:nvSpPr>
          <p:cNvPr id="3" name="Rectangle 2"/>
          <p:cNvSpPr/>
          <p:nvPr/>
        </p:nvSpPr>
        <p:spPr>
          <a:xfrm>
            <a:off x="-1" y="1323091"/>
            <a:ext cx="11721737" cy="3970318"/>
          </a:xfrm>
          <a:prstGeom prst="rect">
            <a:avLst/>
          </a:prstGeom>
        </p:spPr>
        <p:txBody>
          <a:bodyPr wrap="square">
            <a:spAutoFit/>
          </a:bodyPr>
          <a:lstStyle/>
          <a:p>
            <a:pPr marL="457200" lvl="0" indent="-457200">
              <a:defRPr/>
            </a:pPr>
            <a:r>
              <a:rPr lang="en-US" b="1" u="sng" dirty="0">
                <a:solidFill>
                  <a:prstClr val="black"/>
                </a:solidFill>
                <a:latin typeface="Arial" panose="020B0604020202020204" pitchFamily="34" charset="0"/>
                <a:cs typeface="Arial" panose="020B0604020202020204" pitchFamily="34" charset="0"/>
              </a:rPr>
              <a:t>Purpose</a:t>
            </a:r>
            <a:r>
              <a:rPr lang="en-US" b="1" dirty="0">
                <a:solidFill>
                  <a:prstClr val="black"/>
                </a:solidFill>
                <a:latin typeface="Arial" panose="020B0604020202020204" pitchFamily="34" charset="0"/>
                <a:cs typeface="Arial" panose="020B0604020202020204" pitchFamily="34" charset="0"/>
              </a:rPr>
              <a:t>:  </a:t>
            </a:r>
            <a:r>
              <a:rPr lang="en-US" dirty="0">
                <a:solidFill>
                  <a:prstClr val="black"/>
                </a:solidFill>
                <a:latin typeface="Arial" panose="020B0604020202020204" pitchFamily="34" charset="0"/>
                <a:cs typeface="Arial" panose="020B0604020202020204" pitchFamily="34" charset="0"/>
              </a:rPr>
              <a:t>Showcasing customer relevant technologies and provide our Ford Executive teams an opportunity to experience and evaluate new and relevant technologies.</a:t>
            </a:r>
            <a:endParaRPr lang="en-US" b="1" i="1" dirty="0" smtClean="0">
              <a:solidFill>
                <a:prstClr val="black"/>
              </a:solidFill>
              <a:latin typeface="Arial" panose="020B0604020202020204" pitchFamily="34" charset="0"/>
              <a:cs typeface="Arial" panose="020B0604020202020204" pitchFamily="34" charset="0"/>
            </a:endParaRPr>
          </a:p>
          <a:p>
            <a:pPr lvl="0">
              <a:defRPr/>
            </a:pPr>
            <a:r>
              <a:rPr lang="en-US" b="1" i="1" u="sng" dirty="0" smtClean="0">
                <a:solidFill>
                  <a:prstClr val="black"/>
                </a:solidFill>
                <a:latin typeface="Arial" panose="020B0604020202020204" pitchFamily="34" charset="0"/>
                <a:cs typeface="Arial" panose="020B0604020202020204" pitchFamily="34" charset="0"/>
              </a:rPr>
              <a:t>Key </a:t>
            </a:r>
            <a:r>
              <a:rPr lang="en-US" b="1" i="1" u="sng" dirty="0">
                <a:solidFill>
                  <a:prstClr val="black"/>
                </a:solidFill>
                <a:latin typeface="Arial" panose="020B0604020202020204" pitchFamily="34" charset="0"/>
                <a:cs typeface="Arial" panose="020B0604020202020204" pitchFamily="34" charset="0"/>
              </a:rPr>
              <a:t>Event Members</a:t>
            </a:r>
            <a:r>
              <a:rPr lang="en-US" b="1" i="1" dirty="0">
                <a:solidFill>
                  <a:prstClr val="black"/>
                </a:solidFill>
                <a:latin typeface="Arial" panose="020B0604020202020204" pitchFamily="34" charset="0"/>
                <a:cs typeface="Arial" panose="020B0604020202020204" pitchFamily="34" charset="0"/>
              </a:rPr>
              <a:t>: </a:t>
            </a:r>
          </a:p>
          <a:p>
            <a:pPr marL="1828800" lvl="1" indent="-1371600">
              <a:defRPr/>
            </a:pPr>
            <a:r>
              <a:rPr lang="en-US" b="1" dirty="0" smtClean="0">
                <a:solidFill>
                  <a:prstClr val="black"/>
                </a:solidFill>
                <a:latin typeface="Arial" panose="020B0604020202020204" pitchFamily="34" charset="0"/>
                <a:cs typeface="Arial" panose="020B0604020202020204" pitchFamily="34" charset="0"/>
              </a:rPr>
              <a:t>Evaluators: 	</a:t>
            </a:r>
            <a:r>
              <a:rPr lang="en-US" dirty="0" smtClean="0">
                <a:solidFill>
                  <a:prstClr val="black"/>
                </a:solidFill>
                <a:latin typeface="Arial" panose="020B0604020202020204" pitchFamily="34" charset="0"/>
                <a:cs typeface="Arial" panose="020B0604020202020204" pitchFamily="34" charset="0"/>
              </a:rPr>
              <a:t>invited </a:t>
            </a:r>
            <a:r>
              <a:rPr lang="en-US" dirty="0">
                <a:solidFill>
                  <a:prstClr val="black"/>
                </a:solidFill>
                <a:latin typeface="Arial" panose="020B0604020202020204" pitchFamily="34" charset="0"/>
                <a:cs typeface="Arial" panose="020B0604020202020204" pitchFamily="34" charset="0"/>
              </a:rPr>
              <a:t>senior management level Ford employees from around the </a:t>
            </a:r>
            <a:r>
              <a:rPr lang="en-US" dirty="0" smtClean="0">
                <a:solidFill>
                  <a:prstClr val="black"/>
                </a:solidFill>
                <a:latin typeface="Arial" panose="020B0604020202020204" pitchFamily="34" charset="0"/>
                <a:cs typeface="Arial" panose="020B0604020202020204" pitchFamily="34" charset="0"/>
              </a:rPr>
              <a:t>globe to evaluate and experience  </a:t>
            </a:r>
            <a:endParaRPr lang="en-US" dirty="0">
              <a:solidFill>
                <a:prstClr val="black"/>
              </a:solidFill>
              <a:latin typeface="Arial" panose="020B0604020202020204" pitchFamily="34" charset="0"/>
              <a:cs typeface="Arial" panose="020B0604020202020204" pitchFamily="34" charset="0"/>
            </a:endParaRPr>
          </a:p>
          <a:p>
            <a:pPr marL="1828800" lvl="1" indent="-1371600">
              <a:defRPr/>
            </a:pPr>
            <a:r>
              <a:rPr lang="en-US" b="1" dirty="0">
                <a:solidFill>
                  <a:prstClr val="black"/>
                </a:solidFill>
                <a:latin typeface="Arial" panose="020B0604020202020204" pitchFamily="34" charset="0"/>
                <a:cs typeface="Arial" panose="020B0604020202020204" pitchFamily="34" charset="0"/>
              </a:rPr>
              <a:t>Presenters: </a:t>
            </a:r>
            <a:r>
              <a:rPr lang="en-US" dirty="0" smtClean="0">
                <a:solidFill>
                  <a:prstClr val="black"/>
                </a:solidFill>
                <a:latin typeface="Arial" panose="020B0604020202020204" pitchFamily="34" charset="0"/>
                <a:cs typeface="Arial" panose="020B0604020202020204" pitchFamily="34" charset="0"/>
              </a:rPr>
              <a:t>	are </a:t>
            </a:r>
            <a:r>
              <a:rPr lang="en-US" dirty="0">
                <a:solidFill>
                  <a:prstClr val="black"/>
                </a:solidFill>
                <a:latin typeface="Arial" panose="020B0604020202020204" pitchFamily="34" charset="0"/>
                <a:cs typeface="Arial" panose="020B0604020202020204" pitchFamily="34" charset="0"/>
              </a:rPr>
              <a:t>Ford subject matter experts (SMEs) </a:t>
            </a:r>
            <a:r>
              <a:rPr lang="en-US" dirty="0" smtClean="0">
                <a:solidFill>
                  <a:prstClr val="black"/>
                </a:solidFill>
                <a:latin typeface="Arial" panose="020B0604020202020204" pitchFamily="34" charset="0"/>
                <a:cs typeface="Arial" panose="020B0604020202020204" pitchFamily="34" charset="0"/>
              </a:rPr>
              <a:t>presenting </a:t>
            </a:r>
            <a:r>
              <a:rPr lang="en-US" dirty="0">
                <a:solidFill>
                  <a:prstClr val="black"/>
                </a:solidFill>
                <a:latin typeface="Arial" panose="020B0604020202020204" pitchFamily="34" charset="0"/>
                <a:cs typeface="Arial" panose="020B0604020202020204" pitchFamily="34" charset="0"/>
              </a:rPr>
              <a:t>the technologies. </a:t>
            </a:r>
          </a:p>
          <a:p>
            <a:pPr marL="1828800" lvl="1" indent="-1371600">
              <a:defRPr/>
            </a:pPr>
            <a:r>
              <a:rPr lang="en-US" b="1" dirty="0" smtClean="0">
                <a:solidFill>
                  <a:prstClr val="black"/>
                </a:solidFill>
                <a:latin typeface="Arial" panose="020B0604020202020204" pitchFamily="34" charset="0"/>
                <a:cs typeface="Arial" panose="020B0604020202020204" pitchFamily="34" charset="0"/>
              </a:rPr>
              <a:t>Suppliers</a:t>
            </a:r>
            <a:r>
              <a:rPr lang="en-US" dirty="0" smtClean="0">
                <a:solidFill>
                  <a:prstClr val="black"/>
                </a:solidFill>
                <a:latin typeface="Arial" panose="020B0604020202020204" pitchFamily="34" charset="0"/>
                <a:cs typeface="Arial" panose="020B0604020202020204" pitchFamily="34" charset="0"/>
              </a:rPr>
              <a:t>:	are </a:t>
            </a:r>
            <a:r>
              <a:rPr lang="en-US" dirty="0">
                <a:solidFill>
                  <a:prstClr val="black"/>
                </a:solidFill>
                <a:latin typeface="Arial" panose="020B0604020202020204" pitchFamily="34" charset="0"/>
                <a:cs typeface="Arial" panose="020B0604020202020204" pitchFamily="34" charset="0"/>
              </a:rPr>
              <a:t>supplier SMEs providing technical background for their </a:t>
            </a:r>
            <a:r>
              <a:rPr lang="en-US" dirty="0" smtClean="0">
                <a:solidFill>
                  <a:prstClr val="black"/>
                </a:solidFill>
                <a:latin typeface="Arial" panose="020B0604020202020204" pitchFamily="34" charset="0"/>
                <a:cs typeface="Arial" panose="020B0604020202020204" pitchFamily="34" charset="0"/>
              </a:rPr>
              <a:t>technologies.</a:t>
            </a:r>
          </a:p>
          <a:p>
            <a:pPr marL="457200" lvl="0" indent="-457200">
              <a:defRPr/>
            </a:pPr>
            <a:r>
              <a:rPr lang="en-US" b="1" u="sng" dirty="0">
                <a:solidFill>
                  <a:prstClr val="black"/>
                </a:solidFill>
                <a:latin typeface="Arial" panose="020B0604020202020204" pitchFamily="34" charset="0"/>
                <a:cs typeface="Arial" panose="020B0604020202020204" pitchFamily="34" charset="0"/>
              </a:rPr>
              <a:t>Experience</a:t>
            </a:r>
            <a:r>
              <a:rPr lang="en-US" b="1" dirty="0">
                <a:solidFill>
                  <a:prstClr val="black"/>
                </a:solidFill>
                <a:latin typeface="Arial" panose="020B0604020202020204" pitchFamily="34" charset="0"/>
                <a:cs typeface="Arial" panose="020B0604020202020204" pitchFamily="34" charset="0"/>
              </a:rPr>
              <a:t>:  </a:t>
            </a:r>
            <a:r>
              <a:rPr lang="en-US" dirty="0">
                <a:solidFill>
                  <a:prstClr val="black"/>
                </a:solidFill>
                <a:latin typeface="Arial" panose="020B0604020202020204" pitchFamily="34" charset="0"/>
                <a:cs typeface="Arial" panose="020B0604020202020204" pitchFamily="34" charset="0"/>
              </a:rPr>
              <a:t>Evaluators are given a personalized agenda.    Each technology is experienced in a 20 minute demonstration. This may be in a vehicle testing new electrified solutions, a new self-parking feature, or inside experiencing a virtual mobility solution, or watching a new 3D Printing concept in action. </a:t>
            </a:r>
          </a:p>
          <a:p>
            <a:pPr marL="457200" lvl="0" indent="-457200">
              <a:defRPr/>
            </a:pPr>
            <a:r>
              <a:rPr lang="en-US" dirty="0" smtClean="0">
                <a:solidFill>
                  <a:prstClr val="black"/>
                </a:solidFill>
                <a:latin typeface="Arial" panose="020B0604020202020204" pitchFamily="34" charset="0"/>
                <a:cs typeface="Arial" panose="020B0604020202020204" pitchFamily="34" charset="0"/>
              </a:rPr>
              <a:t>	After </a:t>
            </a:r>
            <a:r>
              <a:rPr lang="en-US" dirty="0">
                <a:solidFill>
                  <a:prstClr val="black"/>
                </a:solidFill>
                <a:latin typeface="Arial" panose="020B0604020202020204" pitchFamily="34" charset="0"/>
                <a:cs typeface="Arial" panose="020B0604020202020204" pitchFamily="34" charset="0"/>
              </a:rPr>
              <a:t>each experience, a questionnaire is completed, providing feedback on the technology. </a:t>
            </a:r>
          </a:p>
          <a:p>
            <a:pPr marL="457200" indent="-457200">
              <a:defRPr/>
            </a:pPr>
            <a:r>
              <a:rPr lang="en-US" altLang="en-US" dirty="0" smtClean="0">
                <a:latin typeface="Arial" panose="020B0604020202020204" pitchFamily="34" charset="0"/>
                <a:cs typeface="Arial" panose="020B0604020202020204" pitchFamily="34" charset="0"/>
              </a:rPr>
              <a:t>	For </a:t>
            </a:r>
            <a:r>
              <a:rPr lang="en-US" altLang="en-US" dirty="0">
                <a:latin typeface="Arial" panose="020B0604020202020204" pitchFamily="34" charset="0"/>
                <a:cs typeface="Arial" panose="020B0604020202020204" pitchFamily="34" charset="0"/>
              </a:rPr>
              <a:t>all technologies, Ford presenters will give a brief talk and demonstration to the participant. </a:t>
            </a:r>
            <a:r>
              <a:rPr lang="en-US" altLang="en-US" dirty="0" smtClean="0">
                <a:latin typeface="Arial" panose="020B0604020202020204" pitchFamily="34" charset="0"/>
                <a:cs typeface="Arial" panose="020B0604020202020204" pitchFamily="34" charset="0"/>
              </a:rPr>
              <a:t>Supplier representatives </a:t>
            </a:r>
            <a:r>
              <a:rPr lang="en-US" altLang="en-US" dirty="0">
                <a:latin typeface="Arial" panose="020B0604020202020204" pitchFamily="34" charset="0"/>
                <a:cs typeface="Arial" panose="020B0604020202020204" pitchFamily="34" charset="0"/>
              </a:rPr>
              <a:t>will support for more technical details for their technologies. </a:t>
            </a:r>
          </a:p>
          <a:p>
            <a:pPr marL="457200" indent="-457200">
              <a:defRPr/>
            </a:pPr>
            <a:endParaRPr lang="en-US" dirty="0" smtClean="0">
              <a:solidFill>
                <a:prstClr val="black"/>
              </a:solidFill>
              <a:latin typeface="Arial" panose="020B0604020202020204" pitchFamily="34" charset="0"/>
              <a:cs typeface="Arial" panose="020B0604020202020204" pitchFamily="34" charset="0"/>
            </a:endParaRPr>
          </a:p>
        </p:txBody>
      </p:sp>
      <p:sp>
        <p:nvSpPr>
          <p:cNvPr id="4" name="TextBox 3"/>
          <p:cNvSpPr txBox="1"/>
          <p:nvPr/>
        </p:nvSpPr>
        <p:spPr>
          <a:xfrm rot="20284395">
            <a:off x="4703492" y="2985083"/>
            <a:ext cx="4841582" cy="646331"/>
          </a:xfrm>
          <a:prstGeom prst="rect">
            <a:avLst/>
          </a:prstGeom>
          <a:solidFill>
            <a:srgbClr val="F8CBAD">
              <a:alpha val="50196"/>
            </a:srgbClr>
          </a:solidFill>
          <a:ln>
            <a:noFill/>
          </a:ln>
          <a:effectLst>
            <a:glow rad="139700">
              <a:schemeClr val="accent2">
                <a:satMod val="175000"/>
                <a:alpha val="40000"/>
              </a:schemeClr>
            </a:glow>
          </a:effectLst>
        </p:spPr>
        <p:txBody>
          <a:bodyPr wrap="none" rtlCol="0">
            <a:spAutoFit/>
          </a:bodyPr>
          <a:lstStyle/>
          <a:p>
            <a:r>
              <a:rPr lang="en-US" sz="3600" dirty="0">
                <a:solidFill>
                  <a:schemeClr val="accent2">
                    <a:lumMod val="75000"/>
                  </a:schemeClr>
                </a:solidFill>
              </a:rPr>
              <a:t>DRAFT – TO BE UPDATED</a:t>
            </a:r>
          </a:p>
        </p:txBody>
      </p:sp>
    </p:spTree>
    <p:extLst>
      <p:ext uri="{BB962C8B-B14F-4D97-AF65-F5344CB8AC3E}">
        <p14:creationId xmlns:p14="http://schemas.microsoft.com/office/powerpoint/2010/main" val="3686373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Overview/Information &amp; Q/A</a:t>
            </a:r>
          </a:p>
        </p:txBody>
      </p:sp>
      <p:sp>
        <p:nvSpPr>
          <p:cNvPr id="3" name="Rectangle 2"/>
          <p:cNvSpPr/>
          <p:nvPr/>
        </p:nvSpPr>
        <p:spPr>
          <a:xfrm>
            <a:off x="465992" y="1250365"/>
            <a:ext cx="11255745" cy="5016758"/>
          </a:xfrm>
          <a:prstGeom prst="rect">
            <a:avLst/>
          </a:prstGeom>
        </p:spPr>
        <p:txBody>
          <a:bodyPr wrap="square">
            <a:spAutoFit/>
          </a:bodyPr>
          <a:lstStyle/>
          <a:p>
            <a:pPr lvl="0" defTabSz="457200" eaLnBrk="0" fontAlgn="base" hangingPunct="0">
              <a:spcBef>
                <a:spcPct val="0"/>
              </a:spcBef>
              <a:buClr>
                <a:srgbClr val="425968"/>
              </a:buClr>
              <a:defRPr/>
            </a:pPr>
            <a:r>
              <a:rPr lang="en-US" sz="1600" b="1" dirty="0">
                <a:latin typeface="Arial" panose="020B0604020202020204" pitchFamily="34" charset="0"/>
                <a:ea typeface="ヒラギノ角ゴ Pro W3" pitchFamily="-108" charset="-128"/>
                <a:cs typeface="Arial" panose="020B0604020202020204" pitchFamily="34" charset="0"/>
              </a:rPr>
              <a:t>Who presents supplier technology demos (including statics &amp; </a:t>
            </a:r>
            <a:r>
              <a:rPr lang="en-US" sz="1600" b="1" dirty="0" err="1">
                <a:latin typeface="Arial" panose="020B0604020202020204" pitchFamily="34" charset="0"/>
                <a:ea typeface="ヒラギノ角ゴ Pro W3" pitchFamily="-108" charset="-128"/>
                <a:cs typeface="Arial" panose="020B0604020202020204" pitchFamily="34" charset="0"/>
              </a:rPr>
              <a:t>drivables</a:t>
            </a:r>
            <a:r>
              <a:rPr lang="en-US" sz="1600" b="1" dirty="0">
                <a:latin typeface="Arial" panose="020B0604020202020204" pitchFamily="34" charset="0"/>
                <a:ea typeface="ヒラギノ角ゴ Pro W3" pitchFamily="-108" charset="-128"/>
                <a:cs typeface="Arial" panose="020B0604020202020204" pitchFamily="34" charset="0"/>
              </a:rPr>
              <a:t>)? </a:t>
            </a:r>
          </a:p>
          <a:p>
            <a:pPr marL="628650" lvl="1" indent="-171450">
              <a:buFont typeface="Wingdings" panose="05000000000000000000" pitchFamily="2" charset="2"/>
              <a:buChar char="§"/>
              <a:defRPr/>
            </a:pPr>
            <a:r>
              <a:rPr lang="en-US" sz="1600" dirty="0">
                <a:latin typeface="Arial" panose="020B0604020202020204" pitchFamily="34" charset="0"/>
                <a:ea typeface="ヒラギノ角ゴ Pro W3" pitchFamily="-108" charset="-128"/>
                <a:cs typeface="Arial" panose="020B0604020202020204" pitchFamily="34" charset="0"/>
              </a:rPr>
              <a:t>A</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Ford Presenter</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ヒラギノ角ゴ Pro W3" pitchFamily="-108" charset="-128"/>
                <a:cs typeface="Arial" panose="020B0604020202020204" pitchFamily="34" charset="0"/>
              </a:rPr>
              <a:t>The supplier Representative will support and help answer questions. </a:t>
            </a:r>
          </a:p>
          <a:p>
            <a:pPr defTabSz="457200" eaLnBrk="0" fontAlgn="base" hangingPunct="0">
              <a:spcBef>
                <a:spcPct val="0"/>
              </a:spcBef>
              <a:buClr>
                <a:srgbClr val="425968"/>
              </a:buClr>
              <a:defRPr/>
            </a:pPr>
            <a:endParaRPr lang="en-US" sz="1600" b="1" dirty="0">
              <a:latin typeface="Arial" panose="020B0604020202020204" pitchFamily="34" charset="0"/>
              <a:ea typeface="ヒラギノ角ゴ Pro W3" pitchFamily="-108" charset="-128"/>
              <a:cs typeface="Arial" panose="020B0604020202020204" pitchFamily="34" charset="0"/>
            </a:endParaRPr>
          </a:p>
          <a:p>
            <a:pPr defTabSz="457200" eaLnBrk="0" fontAlgn="base" hangingPunct="0">
              <a:spcBef>
                <a:spcPct val="0"/>
              </a:spcBef>
              <a:buClr>
                <a:srgbClr val="425968"/>
              </a:buClr>
              <a:defRPr/>
            </a:pPr>
            <a:r>
              <a:rPr lang="en-US" sz="1600" b="1" dirty="0">
                <a:latin typeface="Arial" panose="020B0604020202020204" pitchFamily="34" charset="0"/>
                <a:ea typeface="ヒラギノ角ゴ Pro W3" pitchFamily="-108" charset="-128"/>
                <a:cs typeface="Arial" panose="020B0604020202020204" pitchFamily="34" charset="0"/>
              </a:rPr>
              <a:t>Who drives the drivable technologies?</a:t>
            </a:r>
          </a:p>
          <a:p>
            <a:pPr marL="628650" lvl="1" indent="-171450">
              <a:buFont typeface="Wingdings" panose="05000000000000000000" pitchFamily="2" charset="2"/>
              <a:buChar char="§"/>
              <a:defRPr/>
            </a:pPr>
            <a:r>
              <a:rPr lang="en-US" sz="1600" dirty="0">
                <a:latin typeface="Arial" panose="020B0604020202020204" pitchFamily="34" charset="0"/>
                <a:ea typeface="ヒラギノ角ゴ Pro W3" pitchFamily="-108" charset="-128"/>
                <a:cs typeface="Arial" panose="020B0604020202020204" pitchFamily="34" charset="0"/>
              </a:rPr>
              <a:t>The</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Evaluator</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ヒラギノ角ゴ Pro W3" pitchFamily="-108" charset="-128"/>
                <a:cs typeface="Arial" panose="020B0604020202020204" pitchFamily="34" charset="0"/>
              </a:rPr>
              <a:t>drives the vehicle to experience the technology (a few exceptions). </a:t>
            </a:r>
          </a:p>
          <a:p>
            <a:pPr lvl="0" defTabSz="457200" eaLnBrk="0" fontAlgn="base" hangingPunct="0">
              <a:spcBef>
                <a:spcPct val="0"/>
              </a:spcBef>
              <a:buClr>
                <a:srgbClr val="425968"/>
              </a:buClr>
              <a:defRPr/>
            </a:pPr>
            <a:endParaRPr lang="en-US" sz="1600" b="1" dirty="0">
              <a:latin typeface="Arial" panose="020B0604020202020204" pitchFamily="34" charset="0"/>
              <a:ea typeface="ヒラギノ角ゴ Pro W3" pitchFamily="-108" charset="-128"/>
              <a:cs typeface="Arial" panose="020B0604020202020204" pitchFamily="34" charset="0"/>
            </a:endParaRPr>
          </a:p>
          <a:p>
            <a:pPr lvl="0" defTabSz="457200" eaLnBrk="0" fontAlgn="base" hangingPunct="0">
              <a:spcBef>
                <a:spcPct val="0"/>
              </a:spcBef>
              <a:buClr>
                <a:srgbClr val="425968"/>
              </a:buClr>
              <a:defRPr/>
            </a:pPr>
            <a:r>
              <a:rPr lang="en-US" sz="1600" b="1" dirty="0">
                <a:latin typeface="Arial" panose="020B0604020202020204" pitchFamily="34" charset="0"/>
                <a:ea typeface="ヒラギノ角ゴ Pro W3" pitchFamily="-108" charset="-128"/>
                <a:cs typeface="Arial" panose="020B0604020202020204" pitchFamily="34" charset="0"/>
              </a:rPr>
              <a:t>Who rides in the passenger seat in a supplier drivable technology?</a:t>
            </a:r>
          </a:p>
          <a:p>
            <a:pPr marL="631825" lvl="1" indent="-174625" defTabSz="457200" eaLnBrk="0" fontAlgn="base" hangingPunct="0">
              <a:spcBef>
                <a:spcPct val="0"/>
              </a:spcBef>
              <a:buClr>
                <a:srgbClr val="425968"/>
              </a:buClr>
              <a:buFont typeface="Wingdings" pitchFamily="2" charset="2"/>
              <a:buChar char="§"/>
              <a:defRPr/>
            </a:pPr>
            <a:r>
              <a:rPr lang="en-US" sz="1600" dirty="0">
                <a:latin typeface="Arial" panose="020B0604020202020204" pitchFamily="34" charset="0"/>
                <a:ea typeface="ヒラギノ角ゴ Pro W3" pitchFamily="-108" charset="-128"/>
                <a:cs typeface="Arial" panose="020B0604020202020204" pitchFamily="34" charset="0"/>
              </a:rPr>
              <a:t>The Ford Presenter who will be giving the presentation and is informed on the safety protocols on the test track. The supplier Representative will ride in the vehicle to provide support to the Ford Presenter. </a:t>
            </a:r>
          </a:p>
          <a:p>
            <a:pPr defTabSz="457200" eaLnBrk="0" fontAlgn="base" hangingPunct="0">
              <a:spcBef>
                <a:spcPct val="0"/>
              </a:spcBef>
              <a:buClr>
                <a:srgbClr val="425968"/>
              </a:buClr>
              <a:defRPr/>
            </a:pPr>
            <a:endParaRPr lang="en-US" sz="1600" b="1" dirty="0">
              <a:latin typeface="Arial" panose="020B0604020202020204" pitchFamily="34" charset="0"/>
              <a:ea typeface="ヒラギノ角ゴ Pro W3" pitchFamily="-108" charset="-128"/>
              <a:cs typeface="Arial" panose="020B0604020202020204" pitchFamily="34" charset="0"/>
            </a:endParaRPr>
          </a:p>
          <a:p>
            <a:pPr defTabSz="457200" eaLnBrk="0" fontAlgn="base" hangingPunct="0">
              <a:spcBef>
                <a:spcPct val="0"/>
              </a:spcBef>
              <a:buClr>
                <a:srgbClr val="425968"/>
              </a:buClr>
              <a:defRPr/>
            </a:pPr>
            <a:r>
              <a:rPr lang="en-US" sz="1600" b="1" dirty="0">
                <a:latin typeface="Arial" panose="020B0604020202020204" pitchFamily="34" charset="0"/>
                <a:ea typeface="ヒラギノ角ゴ Pro W3" pitchFamily="-108" charset="-128"/>
                <a:cs typeface="Arial" panose="020B0604020202020204" pitchFamily="34" charset="0"/>
              </a:rPr>
              <a:t>When do we find out who we are presenting to? </a:t>
            </a:r>
          </a:p>
          <a:p>
            <a:pPr marL="631825" lvl="1" indent="-174625" defTabSz="457200" eaLnBrk="0" fontAlgn="base" hangingPunct="0">
              <a:spcBef>
                <a:spcPct val="0"/>
              </a:spcBef>
              <a:buClr>
                <a:srgbClr val="425968"/>
              </a:buClr>
              <a:buFont typeface="Wingdings" pitchFamily="2" charset="2"/>
              <a:buChar char="§"/>
              <a:defRPr/>
            </a:pPr>
            <a:r>
              <a:rPr lang="en-US" sz="1600" dirty="0">
                <a:latin typeface="Arial" panose="020B0604020202020204" pitchFamily="34" charset="0"/>
                <a:ea typeface="ヒラギノ角ゴ Pro W3" pitchFamily="-108" charset="-128"/>
                <a:cs typeface="Arial" panose="020B0604020202020204" pitchFamily="34" charset="0"/>
              </a:rPr>
              <a:t>Supporters will receive an agenda with their Evaluator information each morning at the supporter briefing.</a:t>
            </a:r>
          </a:p>
          <a:p>
            <a:pPr lvl="0" defTabSz="457200" eaLnBrk="0" fontAlgn="base" hangingPunct="0">
              <a:spcBef>
                <a:spcPct val="0"/>
              </a:spcBef>
              <a:buClr>
                <a:srgbClr val="425968"/>
              </a:buClr>
              <a:defRPr/>
            </a:pPr>
            <a:endParaRPr lang="en-US" sz="1600" b="1" dirty="0">
              <a:latin typeface="Arial" panose="020B0604020202020204" pitchFamily="34" charset="0"/>
              <a:ea typeface="ヒラギノ角ゴ Pro W3" pitchFamily="-108" charset="-128"/>
              <a:cs typeface="Arial" panose="020B0604020202020204" pitchFamily="34" charset="0"/>
            </a:endParaRPr>
          </a:p>
          <a:p>
            <a:pPr lvl="0" defTabSz="457200" eaLnBrk="0" fontAlgn="base" hangingPunct="0">
              <a:spcBef>
                <a:spcPct val="0"/>
              </a:spcBef>
              <a:buClr>
                <a:srgbClr val="425968"/>
              </a:buClr>
              <a:defRPr/>
            </a:pPr>
            <a:r>
              <a:rPr lang="en-US" sz="1600" b="1" dirty="0">
                <a:latin typeface="Arial" panose="020B0604020202020204" pitchFamily="34" charset="0"/>
                <a:ea typeface="ヒラギノ角ゴ Pro W3" pitchFamily="-108" charset="-128"/>
                <a:cs typeface="Arial" panose="020B0604020202020204" pitchFamily="34" charset="0"/>
              </a:rPr>
              <a:t>Are Suppliers allowed to look at all the other technologies?</a:t>
            </a:r>
          </a:p>
          <a:p>
            <a:pPr marL="631825" lvl="1" indent="-174625" defTabSz="457200" eaLnBrk="0" fontAlgn="base" hangingPunct="0">
              <a:spcBef>
                <a:spcPct val="0"/>
              </a:spcBef>
              <a:buClr>
                <a:srgbClr val="425968"/>
              </a:buClr>
              <a:buFont typeface="Wingdings" pitchFamily="2" charset="2"/>
              <a:buChar char="§"/>
              <a:defRPr/>
            </a:pPr>
            <a:r>
              <a:rPr lang="en-US" sz="1600" b="1" dirty="0">
                <a:latin typeface="Arial" panose="020B0604020202020204" pitchFamily="34" charset="0"/>
                <a:ea typeface="ヒラギノ角ゴ Pro W3" pitchFamily="-108" charset="-128"/>
                <a:cs typeface="Arial" panose="020B0604020202020204" pitchFamily="34" charset="0"/>
              </a:rPr>
              <a:t>No, due to confidentiality and security reasons, this will not be permitted. </a:t>
            </a:r>
          </a:p>
          <a:p>
            <a:pPr marL="631825" lvl="1" indent="-174625" defTabSz="457200" eaLnBrk="0" fontAlgn="base" hangingPunct="0">
              <a:spcBef>
                <a:spcPct val="0"/>
              </a:spcBef>
              <a:buClr>
                <a:srgbClr val="425968"/>
              </a:buClr>
              <a:buFont typeface="Wingdings" pitchFamily="2" charset="2"/>
              <a:buChar char="§"/>
              <a:defRPr/>
            </a:pPr>
            <a:r>
              <a:rPr lang="en-US" sz="1600" dirty="0">
                <a:latin typeface="Arial" panose="020B0604020202020204" pitchFamily="34" charset="0"/>
                <a:ea typeface="ヒラギノ角ゴ Pro W3" pitchFamily="-108" charset="-128"/>
                <a:cs typeface="Arial" panose="020B0604020202020204" pitchFamily="34" charset="0"/>
              </a:rPr>
              <a:t>Each supporter will have identifiers on their name badge as to Ford vs. Supplier.</a:t>
            </a:r>
          </a:p>
          <a:p>
            <a:pPr lvl="0" defTabSz="457200" eaLnBrk="0" fontAlgn="base" hangingPunct="0">
              <a:spcBef>
                <a:spcPct val="0"/>
              </a:spcBef>
              <a:buClr>
                <a:srgbClr val="425968"/>
              </a:buClr>
              <a:defRPr/>
            </a:pPr>
            <a:endParaRPr lang="en-US" sz="1600" b="1" dirty="0">
              <a:latin typeface="Arial" panose="020B0604020202020204" pitchFamily="34" charset="0"/>
              <a:ea typeface="ヒラギノ角ゴ Pro W3" pitchFamily="-108" charset="-128"/>
              <a:cs typeface="Arial" panose="020B0604020202020204" pitchFamily="34" charset="0"/>
            </a:endParaRPr>
          </a:p>
          <a:p>
            <a:pPr lvl="0" defTabSz="457200" eaLnBrk="0" fontAlgn="base" hangingPunct="0">
              <a:spcBef>
                <a:spcPct val="0"/>
              </a:spcBef>
              <a:buClr>
                <a:srgbClr val="425968"/>
              </a:buClr>
              <a:defRPr/>
            </a:pPr>
            <a:r>
              <a:rPr lang="en-US" sz="1600" b="1" dirty="0">
                <a:latin typeface="Arial" panose="020B0604020202020204" pitchFamily="34" charset="0"/>
                <a:ea typeface="ヒラギノ角ゴ Pro W3" pitchFamily="-108" charset="-128"/>
                <a:cs typeface="Arial" panose="020B0604020202020204" pitchFamily="34" charset="0"/>
              </a:rPr>
              <a:t>Will Ford Intranet be available and only for demos </a:t>
            </a:r>
          </a:p>
          <a:p>
            <a:pPr marL="631825" lvl="1" indent="-174625" defTabSz="457200" eaLnBrk="0" fontAlgn="base" hangingPunct="0">
              <a:spcBef>
                <a:spcPct val="0"/>
              </a:spcBef>
              <a:buClr>
                <a:srgbClr val="425968"/>
              </a:buClr>
              <a:buFont typeface="Wingdings" pitchFamily="2" charset="2"/>
              <a:buChar char="§"/>
              <a:defRPr/>
            </a:pPr>
            <a:r>
              <a:rPr lang="en-US" sz="1600" dirty="0">
                <a:latin typeface="Arial" panose="020B0604020202020204" pitchFamily="34" charset="0"/>
                <a:ea typeface="ヒラギノ角ゴ Pro W3" pitchFamily="-108" charset="-128"/>
                <a:cs typeface="Arial" panose="020B0604020202020204" pitchFamily="34" charset="0"/>
              </a:rPr>
              <a:t>There will be limited availability. Please communicate your needs via the SharePoint request form, and consult with your central planner. </a:t>
            </a:r>
            <a:endParaRPr lang="en-US" sz="1600" dirty="0">
              <a:latin typeface="Arial" panose="020B0604020202020204" pitchFamily="34" charset="0"/>
              <a:ea typeface="ヒラギノ角ゴ Pro W3" pitchFamily="-108" charset="-128"/>
              <a:cs typeface="Arial" panose="020B0604020202020204" pitchFamily="34" charset="0"/>
            </a:endParaRPr>
          </a:p>
        </p:txBody>
      </p:sp>
    </p:spTree>
    <p:extLst>
      <p:ext uri="{BB962C8B-B14F-4D97-AF65-F5344CB8AC3E}">
        <p14:creationId xmlns:p14="http://schemas.microsoft.com/office/powerpoint/2010/main" val="2171569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Map/Direction to IDTE Event</a:t>
            </a:r>
          </a:p>
        </p:txBody>
      </p:sp>
      <p:pic>
        <p:nvPicPr>
          <p:cNvPr id="3" name="Picture 2"/>
          <p:cNvPicPr>
            <a:picLocks noChangeAspect="1"/>
          </p:cNvPicPr>
          <p:nvPr/>
        </p:nvPicPr>
        <p:blipFill>
          <a:blip r:embed="rId2"/>
          <a:stretch>
            <a:fillRect/>
          </a:stretch>
        </p:blipFill>
        <p:spPr>
          <a:xfrm>
            <a:off x="571500" y="1086216"/>
            <a:ext cx="11049000" cy="5019675"/>
          </a:xfrm>
          <a:prstGeom prst="rect">
            <a:avLst/>
          </a:prstGeom>
        </p:spPr>
      </p:pic>
      <p:sp>
        <p:nvSpPr>
          <p:cNvPr id="4" name="TextBox 3"/>
          <p:cNvSpPr txBox="1"/>
          <p:nvPr/>
        </p:nvSpPr>
        <p:spPr>
          <a:xfrm rot="20284395">
            <a:off x="4703492" y="2985083"/>
            <a:ext cx="4841582" cy="646331"/>
          </a:xfrm>
          <a:prstGeom prst="rect">
            <a:avLst/>
          </a:prstGeom>
          <a:solidFill>
            <a:srgbClr val="F8CBAD">
              <a:alpha val="50196"/>
            </a:srgbClr>
          </a:solidFill>
          <a:ln>
            <a:noFill/>
          </a:ln>
          <a:effectLst>
            <a:glow rad="139700">
              <a:schemeClr val="accent2">
                <a:satMod val="175000"/>
                <a:alpha val="40000"/>
              </a:schemeClr>
            </a:glow>
          </a:effectLst>
        </p:spPr>
        <p:txBody>
          <a:bodyPr wrap="none" rtlCol="0">
            <a:spAutoFit/>
          </a:bodyPr>
          <a:lstStyle/>
          <a:p>
            <a:r>
              <a:rPr lang="en-US" sz="3600" dirty="0">
                <a:solidFill>
                  <a:schemeClr val="accent2">
                    <a:lumMod val="75000"/>
                  </a:schemeClr>
                </a:solidFill>
              </a:rPr>
              <a:t>DRAFT – TO BE UPDATED</a:t>
            </a:r>
          </a:p>
        </p:txBody>
      </p:sp>
    </p:spTree>
    <p:extLst>
      <p:ext uri="{BB962C8B-B14F-4D97-AF65-F5344CB8AC3E}">
        <p14:creationId xmlns:p14="http://schemas.microsoft.com/office/powerpoint/2010/main" val="2860065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Map/Direction to </a:t>
            </a:r>
            <a:r>
              <a:rPr lang="en-US" dirty="0"/>
              <a:t>IDTE </a:t>
            </a:r>
            <a:r>
              <a:rPr lang="en-US" dirty="0" smtClean="0"/>
              <a:t>Event</a:t>
            </a:r>
            <a:endParaRPr lang="en-US" dirty="0"/>
          </a:p>
        </p:txBody>
      </p:sp>
      <p:pic>
        <p:nvPicPr>
          <p:cNvPr id="4" name="Picture 3"/>
          <p:cNvPicPr>
            <a:picLocks noChangeAspect="1"/>
          </p:cNvPicPr>
          <p:nvPr/>
        </p:nvPicPr>
        <p:blipFill>
          <a:blip r:embed="rId2"/>
          <a:stretch>
            <a:fillRect/>
          </a:stretch>
        </p:blipFill>
        <p:spPr>
          <a:xfrm>
            <a:off x="1392847" y="1006720"/>
            <a:ext cx="9353550" cy="5143500"/>
          </a:xfrm>
          <a:prstGeom prst="rect">
            <a:avLst/>
          </a:prstGeom>
        </p:spPr>
      </p:pic>
      <p:sp>
        <p:nvSpPr>
          <p:cNvPr id="5" name="TextBox 4"/>
          <p:cNvSpPr txBox="1"/>
          <p:nvPr/>
        </p:nvSpPr>
        <p:spPr>
          <a:xfrm rot="20284395">
            <a:off x="4703492" y="2985083"/>
            <a:ext cx="4841582" cy="646331"/>
          </a:xfrm>
          <a:prstGeom prst="rect">
            <a:avLst/>
          </a:prstGeom>
          <a:solidFill>
            <a:srgbClr val="F8CBAD">
              <a:alpha val="50196"/>
            </a:srgbClr>
          </a:solidFill>
          <a:ln>
            <a:noFill/>
          </a:ln>
          <a:effectLst>
            <a:glow rad="139700">
              <a:schemeClr val="accent2">
                <a:satMod val="175000"/>
                <a:alpha val="40000"/>
              </a:schemeClr>
            </a:glow>
          </a:effectLst>
        </p:spPr>
        <p:txBody>
          <a:bodyPr wrap="none" rtlCol="0">
            <a:spAutoFit/>
          </a:bodyPr>
          <a:lstStyle/>
          <a:p>
            <a:r>
              <a:rPr lang="en-US" sz="3600" dirty="0">
                <a:solidFill>
                  <a:schemeClr val="accent2">
                    <a:lumMod val="75000"/>
                  </a:schemeClr>
                </a:solidFill>
              </a:rPr>
              <a:t>DRAFT – TO BE UPDATED</a:t>
            </a:r>
          </a:p>
        </p:txBody>
      </p:sp>
    </p:spTree>
    <p:extLst>
      <p:ext uri="{BB962C8B-B14F-4D97-AF65-F5344CB8AC3E}">
        <p14:creationId xmlns:p14="http://schemas.microsoft.com/office/powerpoint/2010/main" val="2841421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61746" y="1011789"/>
            <a:ext cx="8985740" cy="5343307"/>
          </a:xfrm>
          <a:prstGeom prst="rect">
            <a:avLst/>
          </a:prstGeom>
        </p:spPr>
      </p:pic>
      <p:sp>
        <p:nvSpPr>
          <p:cNvPr id="2" name="Title 1"/>
          <p:cNvSpPr>
            <a:spLocks noGrp="1"/>
          </p:cNvSpPr>
          <p:nvPr>
            <p:ph type="title"/>
          </p:nvPr>
        </p:nvSpPr>
        <p:spPr/>
        <p:txBody>
          <a:bodyPr>
            <a:normAutofit/>
          </a:bodyPr>
          <a:lstStyle/>
          <a:p>
            <a:r>
              <a:rPr lang="en-US" dirty="0"/>
              <a:t>Display </a:t>
            </a:r>
            <a:r>
              <a:rPr lang="en-US" dirty="0" smtClean="0"/>
              <a:t>Layout</a:t>
            </a:r>
            <a:endParaRPr lang="en-US" dirty="0"/>
          </a:p>
        </p:txBody>
      </p:sp>
      <p:sp>
        <p:nvSpPr>
          <p:cNvPr id="3" name="TextBox 2"/>
          <p:cNvSpPr txBox="1"/>
          <p:nvPr/>
        </p:nvSpPr>
        <p:spPr>
          <a:xfrm rot="20284395">
            <a:off x="4703492" y="2985083"/>
            <a:ext cx="4841582" cy="646331"/>
          </a:xfrm>
          <a:prstGeom prst="rect">
            <a:avLst/>
          </a:prstGeom>
          <a:solidFill>
            <a:srgbClr val="F8CBAD">
              <a:alpha val="50196"/>
            </a:srgbClr>
          </a:solidFill>
          <a:ln>
            <a:noFill/>
          </a:ln>
          <a:effectLst>
            <a:glow rad="139700">
              <a:schemeClr val="accent2">
                <a:satMod val="175000"/>
                <a:alpha val="40000"/>
              </a:schemeClr>
            </a:glow>
          </a:effectLst>
        </p:spPr>
        <p:txBody>
          <a:bodyPr wrap="none" rtlCol="0">
            <a:spAutoFit/>
          </a:bodyPr>
          <a:lstStyle/>
          <a:p>
            <a:r>
              <a:rPr lang="en-US" sz="3600" dirty="0">
                <a:solidFill>
                  <a:schemeClr val="accent2">
                    <a:lumMod val="75000"/>
                  </a:schemeClr>
                </a:solidFill>
              </a:rPr>
              <a:t>DRAFT – TO BE UPDATED</a:t>
            </a:r>
          </a:p>
        </p:txBody>
      </p:sp>
    </p:spTree>
    <p:extLst>
      <p:ext uri="{BB962C8B-B14F-4D97-AF65-F5344CB8AC3E}">
        <p14:creationId xmlns:p14="http://schemas.microsoft.com/office/powerpoint/2010/main" val="1899514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IDTE </a:t>
            </a:r>
            <a:r>
              <a:rPr lang="en-US" dirty="0" smtClean="0"/>
              <a:t>Team Contact List</a:t>
            </a:r>
            <a:endParaRPr lang="en-US" dirty="0"/>
          </a:p>
        </p:txBody>
      </p:sp>
      <p:sp>
        <p:nvSpPr>
          <p:cNvPr id="4" name="Content Placeholder 3"/>
          <p:cNvSpPr>
            <a:spLocks noGrp="1"/>
          </p:cNvSpPr>
          <p:nvPr>
            <p:ph idx="1"/>
          </p:nvPr>
        </p:nvSpPr>
        <p:spPr/>
        <p:txBody>
          <a:bodyPr/>
          <a:lstStyle/>
          <a:p>
            <a:r>
              <a:rPr lang="en-US" dirty="0" smtClean="0"/>
              <a:t>Walter </a:t>
            </a:r>
            <a:r>
              <a:rPr lang="en-US" dirty="0" err="1" smtClean="0"/>
              <a:t>Pijles</a:t>
            </a:r>
            <a:r>
              <a:rPr lang="en-US" dirty="0" smtClean="0"/>
              <a:t> </a:t>
            </a:r>
          </a:p>
          <a:p>
            <a:r>
              <a:rPr lang="en-US" dirty="0" smtClean="0"/>
              <a:t>Donna Thomas</a:t>
            </a:r>
          </a:p>
          <a:p>
            <a:r>
              <a:rPr lang="en-US" dirty="0" smtClean="0"/>
              <a:t>.</a:t>
            </a:r>
          </a:p>
          <a:p>
            <a:r>
              <a:rPr lang="en-US" dirty="0" smtClean="0"/>
              <a:t>.</a:t>
            </a:r>
          </a:p>
          <a:p>
            <a:r>
              <a:rPr lang="en-US" dirty="0" smtClean="0"/>
              <a:t>.</a:t>
            </a:r>
          </a:p>
          <a:p>
            <a:endParaRPr lang="en-US" dirty="0"/>
          </a:p>
          <a:p>
            <a:r>
              <a:rPr lang="en-US" dirty="0" smtClean="0"/>
              <a:t>IDTE email</a:t>
            </a:r>
            <a:endParaRPr lang="en-US" dirty="0"/>
          </a:p>
          <a:p>
            <a:endParaRPr lang="en-US" dirty="0"/>
          </a:p>
        </p:txBody>
      </p:sp>
      <p:sp>
        <p:nvSpPr>
          <p:cNvPr id="6" name="TextBox 5"/>
          <p:cNvSpPr txBox="1"/>
          <p:nvPr/>
        </p:nvSpPr>
        <p:spPr>
          <a:xfrm rot="20284395">
            <a:off x="4703492" y="2985083"/>
            <a:ext cx="4841582" cy="646331"/>
          </a:xfrm>
          <a:prstGeom prst="rect">
            <a:avLst/>
          </a:prstGeom>
          <a:solidFill>
            <a:srgbClr val="F8CBAD">
              <a:alpha val="50196"/>
            </a:srgbClr>
          </a:solidFill>
          <a:ln>
            <a:noFill/>
          </a:ln>
          <a:effectLst>
            <a:glow rad="139700">
              <a:schemeClr val="accent2">
                <a:satMod val="175000"/>
                <a:alpha val="40000"/>
              </a:schemeClr>
            </a:glow>
          </a:effectLst>
        </p:spPr>
        <p:txBody>
          <a:bodyPr wrap="none" rtlCol="0">
            <a:spAutoFit/>
          </a:bodyPr>
          <a:lstStyle/>
          <a:p>
            <a:r>
              <a:rPr lang="en-US" sz="3600" dirty="0">
                <a:solidFill>
                  <a:schemeClr val="accent2">
                    <a:lumMod val="75000"/>
                  </a:schemeClr>
                </a:solidFill>
              </a:rPr>
              <a:t>DRAFT – TO BE UPDATED</a:t>
            </a:r>
          </a:p>
        </p:txBody>
      </p:sp>
    </p:spTree>
    <p:extLst>
      <p:ext uri="{BB962C8B-B14F-4D97-AF65-F5344CB8AC3E}">
        <p14:creationId xmlns:p14="http://schemas.microsoft.com/office/powerpoint/2010/main" val="3511476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58465" y="812351"/>
            <a:ext cx="2907102" cy="73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Initial invitation email to Suppliers &amp; Ford</a:t>
            </a:r>
          </a:p>
        </p:txBody>
      </p:sp>
      <p:sp>
        <p:nvSpPr>
          <p:cNvPr id="6" name="Rectangle 5"/>
          <p:cNvSpPr/>
          <p:nvPr/>
        </p:nvSpPr>
        <p:spPr>
          <a:xfrm>
            <a:off x="4311752" y="3448486"/>
            <a:ext cx="2907102" cy="73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Information fed to database</a:t>
            </a:r>
          </a:p>
        </p:txBody>
      </p:sp>
      <p:sp>
        <p:nvSpPr>
          <p:cNvPr id="7" name="Rectangle 6"/>
          <p:cNvSpPr/>
          <p:nvPr/>
        </p:nvSpPr>
        <p:spPr>
          <a:xfrm>
            <a:off x="419451" y="1545596"/>
            <a:ext cx="2907102" cy="3079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Supplier Idea Submission</a:t>
            </a:r>
          </a:p>
          <a:p>
            <a:pPr marL="285750" indent="-285750">
              <a:buFont typeface="Arial" panose="020B0604020202020204" pitchFamily="34" charset="0"/>
              <a:buChar char="•"/>
            </a:pPr>
            <a:r>
              <a:rPr lang="en-US" sz="1400" dirty="0" smtClean="0"/>
              <a:t>Short Descriptive Title</a:t>
            </a:r>
          </a:p>
          <a:p>
            <a:pPr marL="285750" indent="-285750">
              <a:buFont typeface="Arial" panose="020B0604020202020204" pitchFamily="34" charset="0"/>
              <a:buChar char="•"/>
            </a:pPr>
            <a:r>
              <a:rPr lang="en-US" sz="1400" dirty="0" smtClean="0"/>
              <a:t>Project Description</a:t>
            </a:r>
          </a:p>
          <a:p>
            <a:pPr marL="285750" indent="-285750">
              <a:buFont typeface="Arial" panose="020B0604020202020204" pitchFamily="34" charset="0"/>
              <a:buChar char="•"/>
            </a:pPr>
            <a:r>
              <a:rPr lang="en-US" sz="1400" dirty="0" smtClean="0"/>
              <a:t>Strategic Imperative</a:t>
            </a:r>
          </a:p>
          <a:p>
            <a:pPr marL="285750" indent="-285750">
              <a:buFont typeface="Arial" panose="020B0604020202020204" pitchFamily="34" charset="0"/>
              <a:buChar char="•"/>
            </a:pPr>
            <a:r>
              <a:rPr lang="en-US" sz="1400" dirty="0" smtClean="0"/>
              <a:t>Main </a:t>
            </a:r>
            <a:r>
              <a:rPr lang="en-US" sz="1400" dirty="0"/>
              <a:t>s</a:t>
            </a:r>
            <a:r>
              <a:rPr lang="en-US" sz="1400" dirty="0" smtClean="0"/>
              <a:t>upplier point of contact with IDTE team (name, email, phone #)</a:t>
            </a:r>
          </a:p>
          <a:p>
            <a:pPr marL="285750" indent="-285750">
              <a:buFont typeface="Arial" panose="020B0604020202020204" pitchFamily="34" charset="0"/>
              <a:buChar char="•"/>
            </a:pPr>
            <a:r>
              <a:rPr lang="en-US" sz="1400" dirty="0" smtClean="0"/>
              <a:t>Demo type:</a:t>
            </a:r>
          </a:p>
          <a:p>
            <a:pPr marL="742950" lvl="1" indent="-285750">
              <a:buFont typeface="Arial" panose="020B0604020202020204" pitchFamily="34" charset="0"/>
              <a:buChar char="•"/>
            </a:pPr>
            <a:r>
              <a:rPr lang="en-US" sz="1400" dirty="0" smtClean="0"/>
              <a:t>Driving vehicle</a:t>
            </a:r>
          </a:p>
          <a:p>
            <a:pPr marL="742950" lvl="1" indent="-285750">
              <a:buFont typeface="Arial" panose="020B0604020202020204" pitchFamily="34" charset="0"/>
              <a:buChar char="•"/>
            </a:pPr>
            <a:r>
              <a:rPr lang="en-US" sz="1400" dirty="0" smtClean="0"/>
              <a:t>Static vehicle</a:t>
            </a:r>
          </a:p>
          <a:p>
            <a:pPr marL="742950" lvl="1" indent="-285750">
              <a:buFont typeface="Arial" panose="020B0604020202020204" pitchFamily="34" charset="0"/>
              <a:buChar char="•"/>
            </a:pPr>
            <a:r>
              <a:rPr lang="en-US" sz="1400" dirty="0" smtClean="0"/>
              <a:t>Static display</a:t>
            </a:r>
          </a:p>
          <a:p>
            <a:pPr marL="285750" indent="-285750">
              <a:buFont typeface="Arial" panose="020B0604020202020204" pitchFamily="34" charset="0"/>
              <a:buChar char="•"/>
            </a:pPr>
            <a:r>
              <a:rPr lang="en-US" sz="1400" dirty="0" smtClean="0"/>
              <a:t>Display hardware coming from what city/country?</a:t>
            </a:r>
          </a:p>
        </p:txBody>
      </p:sp>
      <p:cxnSp>
        <p:nvCxnSpPr>
          <p:cNvPr id="9" name="Straight Arrow Connector 8"/>
          <p:cNvCxnSpPr>
            <a:stCxn id="7" idx="3"/>
            <a:endCxn id="6" idx="1"/>
          </p:cNvCxnSpPr>
          <p:nvPr/>
        </p:nvCxnSpPr>
        <p:spPr>
          <a:xfrm>
            <a:off x="3326553" y="3085423"/>
            <a:ext cx="985199" cy="729686"/>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92751" y="5358494"/>
            <a:ext cx="2875359" cy="73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Assign Facilitator</a:t>
            </a:r>
          </a:p>
          <a:p>
            <a:pPr algn="ctr"/>
            <a:r>
              <a:rPr lang="en-US" b="1" dirty="0" smtClean="0"/>
              <a:t>&amp; Management for ranking</a:t>
            </a:r>
          </a:p>
        </p:txBody>
      </p:sp>
      <p:sp>
        <p:nvSpPr>
          <p:cNvPr id="17" name="TextBox 16"/>
          <p:cNvSpPr txBox="1"/>
          <p:nvPr/>
        </p:nvSpPr>
        <p:spPr>
          <a:xfrm>
            <a:off x="4449109" y="252769"/>
            <a:ext cx="2516458" cy="461665"/>
          </a:xfrm>
          <a:prstGeom prst="rect">
            <a:avLst/>
          </a:prstGeom>
          <a:noFill/>
        </p:spPr>
        <p:txBody>
          <a:bodyPr wrap="none" rtlCol="0">
            <a:spAutoFit/>
          </a:bodyPr>
          <a:lstStyle/>
          <a:p>
            <a:r>
              <a:rPr lang="en-US" sz="2400" b="1" u="sng" dirty="0" smtClean="0">
                <a:solidFill>
                  <a:srgbClr val="0070C0"/>
                </a:solidFill>
              </a:rPr>
              <a:t>IDEA SUBMISSION</a:t>
            </a:r>
            <a:endParaRPr lang="en-US" sz="2400" b="1" u="sng" dirty="0">
              <a:solidFill>
                <a:srgbClr val="0070C0"/>
              </a:solidFill>
            </a:endParaRPr>
          </a:p>
        </p:txBody>
      </p:sp>
      <p:sp>
        <p:nvSpPr>
          <p:cNvPr id="23" name="Rectangle 22"/>
          <p:cNvSpPr/>
          <p:nvPr/>
        </p:nvSpPr>
        <p:spPr>
          <a:xfrm>
            <a:off x="8088123" y="1795193"/>
            <a:ext cx="2907102" cy="24686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Ford Idea Submission</a:t>
            </a:r>
          </a:p>
          <a:p>
            <a:pPr marL="285750" indent="-285750">
              <a:buFont typeface="Arial" panose="020B0604020202020204" pitchFamily="34" charset="0"/>
              <a:buChar char="•"/>
            </a:pPr>
            <a:r>
              <a:rPr lang="en-US" sz="1400" dirty="0" smtClean="0"/>
              <a:t>Short Descriptive Title</a:t>
            </a:r>
          </a:p>
          <a:p>
            <a:pPr marL="285750" indent="-285750">
              <a:buFont typeface="Arial" panose="020B0604020202020204" pitchFamily="34" charset="0"/>
              <a:buChar char="•"/>
            </a:pPr>
            <a:r>
              <a:rPr lang="en-US" sz="1400" dirty="0" smtClean="0"/>
              <a:t>Project Description</a:t>
            </a:r>
          </a:p>
          <a:p>
            <a:pPr marL="285750" indent="-285750">
              <a:buFont typeface="Arial" panose="020B0604020202020204" pitchFamily="34" charset="0"/>
              <a:buChar char="•"/>
            </a:pPr>
            <a:r>
              <a:rPr lang="en-US" sz="1400" dirty="0" smtClean="0"/>
              <a:t>Main point of contact with IDTE team (name, email, phone #)</a:t>
            </a:r>
          </a:p>
          <a:p>
            <a:pPr marL="285750" indent="-285750">
              <a:buFont typeface="Arial" panose="020B0604020202020204" pitchFamily="34" charset="0"/>
              <a:buChar char="•"/>
            </a:pPr>
            <a:r>
              <a:rPr lang="en-US" sz="1400" dirty="0" smtClean="0"/>
              <a:t>Demo type:</a:t>
            </a:r>
          </a:p>
          <a:p>
            <a:pPr marL="742950" lvl="1" indent="-285750">
              <a:buFont typeface="Arial" panose="020B0604020202020204" pitchFamily="34" charset="0"/>
              <a:buChar char="•"/>
            </a:pPr>
            <a:r>
              <a:rPr lang="en-US" sz="1400" dirty="0" smtClean="0"/>
              <a:t>Driving vehicle</a:t>
            </a:r>
          </a:p>
          <a:p>
            <a:pPr marL="742950" lvl="1" indent="-285750">
              <a:buFont typeface="Arial" panose="020B0604020202020204" pitchFamily="34" charset="0"/>
              <a:buChar char="•"/>
            </a:pPr>
            <a:r>
              <a:rPr lang="en-US" sz="1400" dirty="0" smtClean="0"/>
              <a:t>Static vehicle</a:t>
            </a:r>
          </a:p>
          <a:p>
            <a:pPr marL="742950" lvl="1" indent="-285750">
              <a:buFont typeface="Arial" panose="020B0604020202020204" pitchFamily="34" charset="0"/>
              <a:buChar char="•"/>
            </a:pPr>
            <a:r>
              <a:rPr lang="en-US" sz="1400" dirty="0" smtClean="0"/>
              <a:t>Static display</a:t>
            </a:r>
          </a:p>
          <a:p>
            <a:pPr marL="285750" indent="-285750">
              <a:buFont typeface="Arial" panose="020B0604020202020204" pitchFamily="34" charset="0"/>
              <a:buChar char="•"/>
            </a:pPr>
            <a:endParaRPr lang="en-US" sz="1400" dirty="0" smtClean="0"/>
          </a:p>
        </p:txBody>
      </p:sp>
      <p:sp>
        <p:nvSpPr>
          <p:cNvPr id="25" name="Rectangle 24"/>
          <p:cNvSpPr/>
          <p:nvPr/>
        </p:nvSpPr>
        <p:spPr>
          <a:xfrm>
            <a:off x="4310570" y="5358494"/>
            <a:ext cx="2908284" cy="73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Management Ranking</a:t>
            </a:r>
          </a:p>
        </p:txBody>
      </p:sp>
      <p:cxnSp>
        <p:nvCxnSpPr>
          <p:cNvPr id="26" name="Straight Arrow Connector 25"/>
          <p:cNvCxnSpPr>
            <a:stCxn id="10" idx="3"/>
            <a:endCxn id="25" idx="1"/>
          </p:cNvCxnSpPr>
          <p:nvPr/>
        </p:nvCxnSpPr>
        <p:spPr>
          <a:xfrm>
            <a:off x="3668110" y="5725117"/>
            <a:ext cx="6424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4" idx="1"/>
            <a:endCxn id="7" idx="0"/>
          </p:cNvCxnSpPr>
          <p:nvPr/>
        </p:nvCxnSpPr>
        <p:spPr>
          <a:xfrm rot="10800000" flipV="1">
            <a:off x="1873003" y="1178974"/>
            <a:ext cx="2185463" cy="3666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4" idx="3"/>
            <a:endCxn id="23" idx="0"/>
          </p:cNvCxnSpPr>
          <p:nvPr/>
        </p:nvCxnSpPr>
        <p:spPr>
          <a:xfrm>
            <a:off x="6965567" y="1178974"/>
            <a:ext cx="2576107" cy="6162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3" idx="1"/>
            <a:endCxn id="6" idx="3"/>
          </p:cNvCxnSpPr>
          <p:nvPr/>
        </p:nvCxnSpPr>
        <p:spPr>
          <a:xfrm flipH="1">
            <a:off x="7218854" y="3029523"/>
            <a:ext cx="869269" cy="785586"/>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6" idx="2"/>
            <a:endCxn id="10" idx="0"/>
          </p:cNvCxnSpPr>
          <p:nvPr/>
        </p:nvCxnSpPr>
        <p:spPr>
          <a:xfrm rot="5400000">
            <a:off x="3409486" y="3002676"/>
            <a:ext cx="1176763" cy="35348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8088123" y="5358494"/>
            <a:ext cx="2908284" cy="73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Review with K. W.</a:t>
            </a:r>
          </a:p>
        </p:txBody>
      </p:sp>
      <p:cxnSp>
        <p:nvCxnSpPr>
          <p:cNvPr id="67" name="Straight Arrow Connector 66"/>
          <p:cNvCxnSpPr>
            <a:stCxn id="25" idx="3"/>
            <a:endCxn id="66" idx="1"/>
          </p:cNvCxnSpPr>
          <p:nvPr/>
        </p:nvCxnSpPr>
        <p:spPr>
          <a:xfrm>
            <a:off x="7218854" y="5725117"/>
            <a:ext cx="8692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967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r>
              <a:rPr lang="en-US" dirty="0"/>
              <a:t> : What is </a:t>
            </a:r>
            <a:r>
              <a:rPr lang="en-US" dirty="0" smtClean="0"/>
              <a:t>IDTE?</a:t>
            </a:r>
            <a:endParaRPr lang="en-US" dirty="0"/>
          </a:p>
        </p:txBody>
      </p:sp>
      <p:sp>
        <p:nvSpPr>
          <p:cNvPr id="3" name="Content Placeholder 2"/>
          <p:cNvSpPr>
            <a:spLocks noGrp="1"/>
          </p:cNvSpPr>
          <p:nvPr>
            <p:ph idx="1"/>
          </p:nvPr>
        </p:nvSpPr>
        <p:spPr>
          <a:xfrm>
            <a:off x="812075" y="1320527"/>
            <a:ext cx="10515600" cy="5216751"/>
          </a:xfrm>
        </p:spPr>
        <p:txBody>
          <a:bodyPr>
            <a:normAutofit fontScale="92500" lnSpcReduction="10000"/>
          </a:bodyPr>
          <a:lstStyle/>
          <a:p>
            <a:r>
              <a:rPr lang="en-US" dirty="0" smtClean="0"/>
              <a:t>The Innovation Drive &amp; Technology Expo (IDTE) is a </a:t>
            </a:r>
            <a:r>
              <a:rPr lang="en-US" dirty="0"/>
              <a:t>yearly event </a:t>
            </a:r>
            <a:r>
              <a:rPr lang="en-US" dirty="0" smtClean="0"/>
              <a:t>held by </a:t>
            </a:r>
            <a:r>
              <a:rPr lang="en-US" dirty="0"/>
              <a:t>Ford Motor </a:t>
            </a:r>
            <a:r>
              <a:rPr lang="en-US" dirty="0" smtClean="0"/>
              <a:t>Company.  </a:t>
            </a:r>
          </a:p>
          <a:p>
            <a:r>
              <a:rPr lang="en-US" dirty="0" smtClean="0"/>
              <a:t>The event is </a:t>
            </a:r>
            <a:r>
              <a:rPr lang="en-US" dirty="0"/>
              <a:t>attended by approximately 1000 attendees made up of three groups: </a:t>
            </a:r>
          </a:p>
          <a:p>
            <a:pPr lvl="1"/>
            <a:r>
              <a:rPr lang="en-US" b="1" dirty="0"/>
              <a:t>Group 1</a:t>
            </a:r>
            <a:r>
              <a:rPr lang="en-US" dirty="0"/>
              <a:t>: </a:t>
            </a:r>
            <a:r>
              <a:rPr lang="en-US" dirty="0" smtClean="0"/>
              <a:t>Presenters, </a:t>
            </a:r>
            <a:r>
              <a:rPr lang="en-US" dirty="0"/>
              <a:t>Ford employees presenting the </a:t>
            </a:r>
            <a:r>
              <a:rPr lang="en-US" dirty="0" smtClean="0"/>
              <a:t>technologies</a:t>
            </a:r>
          </a:p>
          <a:p>
            <a:pPr lvl="1"/>
            <a:r>
              <a:rPr lang="en-US" b="1" dirty="0" smtClean="0"/>
              <a:t>Group 2</a:t>
            </a:r>
            <a:r>
              <a:rPr lang="en-US" dirty="0" smtClean="0"/>
              <a:t>:Technology partners from outside Ford Motor Company</a:t>
            </a:r>
          </a:p>
          <a:p>
            <a:pPr lvl="2"/>
            <a:r>
              <a:rPr lang="en-US" dirty="0"/>
              <a:t>Supplier</a:t>
            </a:r>
          </a:p>
          <a:p>
            <a:pPr lvl="2"/>
            <a:r>
              <a:rPr lang="en-US" dirty="0"/>
              <a:t>University</a:t>
            </a:r>
          </a:p>
          <a:p>
            <a:pPr lvl="2"/>
            <a:r>
              <a:rPr lang="en-US" dirty="0"/>
              <a:t>Start-up </a:t>
            </a:r>
            <a:r>
              <a:rPr lang="en-US" dirty="0" smtClean="0"/>
              <a:t>company</a:t>
            </a:r>
          </a:p>
          <a:p>
            <a:pPr lvl="1"/>
            <a:r>
              <a:rPr lang="en-US" b="1" dirty="0" smtClean="0"/>
              <a:t>Group 3</a:t>
            </a:r>
            <a:r>
              <a:rPr lang="en-US" dirty="0" smtClean="0"/>
              <a:t>: Evaluators, represented </a:t>
            </a:r>
            <a:r>
              <a:rPr lang="en-US" dirty="0"/>
              <a:t>by senior management who evaluate </a:t>
            </a:r>
            <a:r>
              <a:rPr lang="en-US" dirty="0" smtClean="0"/>
              <a:t>the presented technologies</a:t>
            </a:r>
          </a:p>
          <a:p>
            <a:r>
              <a:rPr lang="en-US" dirty="0" smtClean="0"/>
              <a:t>Unlike other exhibitions, this is a 1:1 presentation and hands on experience of new technologies.</a:t>
            </a:r>
          </a:p>
          <a:p>
            <a:pPr marL="457200" lvl="1" indent="0">
              <a:buNone/>
            </a:pPr>
            <a:endParaRPr lang="en-US" dirty="0" smtClean="0"/>
          </a:p>
          <a:p>
            <a:pPr marL="457200" lvl="1" indent="0" algn="ctr">
              <a:buNone/>
            </a:pPr>
            <a:r>
              <a:rPr lang="en-US" b="1" i="1" u="sng" dirty="0" smtClean="0">
                <a:hlinkClick r:id="rId2"/>
              </a:rPr>
              <a:t>Highlights from last year’s event held in Lommel Belgium</a:t>
            </a:r>
            <a:endParaRPr lang="en-US" b="1" i="1" u="sng" dirty="0" smtClean="0"/>
          </a:p>
        </p:txBody>
      </p:sp>
    </p:spTree>
    <p:extLst>
      <p:ext uri="{BB962C8B-B14F-4D97-AF65-F5344CB8AC3E}">
        <p14:creationId xmlns:p14="http://schemas.microsoft.com/office/powerpoint/2010/main" val="146259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32029" y="1684220"/>
            <a:ext cx="2907102" cy="73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Attendee Register Online</a:t>
            </a:r>
          </a:p>
        </p:txBody>
      </p:sp>
      <p:sp>
        <p:nvSpPr>
          <p:cNvPr id="5" name="TextBox 4"/>
          <p:cNvSpPr txBox="1"/>
          <p:nvPr/>
        </p:nvSpPr>
        <p:spPr>
          <a:xfrm>
            <a:off x="405441" y="1578347"/>
            <a:ext cx="3252159" cy="2000548"/>
          </a:xfrm>
          <a:prstGeom prst="rect">
            <a:avLst/>
          </a:prstGeom>
          <a:noFill/>
        </p:spPr>
        <p:txBody>
          <a:bodyPr wrap="square" rtlCol="0">
            <a:spAutoFit/>
          </a:bodyPr>
          <a:lstStyle/>
          <a:p>
            <a:r>
              <a:rPr lang="en-US" sz="1600" b="1" u="sng" dirty="0" smtClean="0">
                <a:solidFill>
                  <a:srgbClr val="003399"/>
                </a:solidFill>
              </a:rPr>
              <a:t>Registration Information:</a:t>
            </a:r>
          </a:p>
          <a:p>
            <a:pPr marL="285750" indent="-285750">
              <a:buFont typeface="Arial" panose="020B0604020202020204" pitchFamily="34" charset="0"/>
              <a:buChar char="•"/>
            </a:pPr>
            <a:r>
              <a:rPr lang="en-US" sz="1200" dirty="0">
                <a:solidFill>
                  <a:srgbClr val="003399"/>
                </a:solidFill>
              </a:rPr>
              <a:t>Digital signature for waiver and policy </a:t>
            </a:r>
            <a:r>
              <a:rPr lang="en-US" sz="1200" dirty="0" smtClean="0">
                <a:solidFill>
                  <a:srgbClr val="003399"/>
                </a:solidFill>
              </a:rPr>
              <a:t>agreement (1</a:t>
            </a:r>
            <a:r>
              <a:rPr lang="en-US" sz="1200" baseline="30000" dirty="0" smtClean="0">
                <a:solidFill>
                  <a:srgbClr val="003399"/>
                </a:solidFill>
              </a:rPr>
              <a:t>st</a:t>
            </a:r>
            <a:r>
              <a:rPr lang="en-US" sz="1200" dirty="0" smtClean="0">
                <a:solidFill>
                  <a:srgbClr val="003399"/>
                </a:solidFill>
              </a:rPr>
              <a:t> screen)</a:t>
            </a:r>
            <a:endParaRPr lang="en-US" sz="1200" dirty="0">
              <a:solidFill>
                <a:srgbClr val="003399"/>
              </a:solidFill>
            </a:endParaRPr>
          </a:p>
          <a:p>
            <a:pPr marL="285750" indent="-285750">
              <a:buFont typeface="Arial" panose="020B0604020202020204" pitchFamily="34" charset="0"/>
              <a:buChar char="•"/>
            </a:pPr>
            <a:r>
              <a:rPr lang="en-US" sz="1200" dirty="0" smtClean="0">
                <a:solidFill>
                  <a:srgbClr val="003399"/>
                </a:solidFill>
              </a:rPr>
              <a:t>First Name</a:t>
            </a:r>
          </a:p>
          <a:p>
            <a:pPr marL="285750" indent="-285750">
              <a:buFont typeface="Arial" panose="020B0604020202020204" pitchFamily="34" charset="0"/>
              <a:buChar char="•"/>
            </a:pPr>
            <a:r>
              <a:rPr lang="en-US" sz="1200" dirty="0" smtClean="0">
                <a:solidFill>
                  <a:srgbClr val="003399"/>
                </a:solidFill>
              </a:rPr>
              <a:t>Last Name</a:t>
            </a:r>
          </a:p>
          <a:p>
            <a:pPr marL="285750" indent="-285750">
              <a:buFont typeface="Arial" panose="020B0604020202020204" pitchFamily="34" charset="0"/>
              <a:buChar char="•"/>
            </a:pPr>
            <a:r>
              <a:rPr lang="en-US" sz="1200" dirty="0" smtClean="0">
                <a:solidFill>
                  <a:srgbClr val="003399"/>
                </a:solidFill>
              </a:rPr>
              <a:t>Email address</a:t>
            </a:r>
          </a:p>
          <a:p>
            <a:pPr marL="285750" indent="-285750">
              <a:buFont typeface="Arial" panose="020B0604020202020204" pitchFamily="34" charset="0"/>
              <a:buChar char="•"/>
            </a:pPr>
            <a:r>
              <a:rPr lang="en-US" sz="1200" dirty="0" smtClean="0">
                <a:solidFill>
                  <a:srgbClr val="003399"/>
                </a:solidFill>
              </a:rPr>
              <a:t>Company Name, City, Country</a:t>
            </a:r>
          </a:p>
          <a:p>
            <a:pPr marL="285750" indent="-285750">
              <a:buFont typeface="Arial" panose="020B0604020202020204" pitchFamily="34" charset="0"/>
              <a:buChar char="•"/>
            </a:pPr>
            <a:r>
              <a:rPr lang="en-US" sz="1200" dirty="0" smtClean="0">
                <a:solidFill>
                  <a:srgbClr val="003399"/>
                </a:solidFill>
              </a:rPr>
              <a:t>Dates attending</a:t>
            </a:r>
          </a:p>
          <a:p>
            <a:pPr marL="285750" indent="-285750">
              <a:buFont typeface="Arial" panose="020B0604020202020204" pitchFamily="34" charset="0"/>
              <a:buChar char="•"/>
            </a:pPr>
            <a:r>
              <a:rPr lang="en-US" sz="1200" dirty="0" smtClean="0">
                <a:solidFill>
                  <a:srgbClr val="003399"/>
                </a:solidFill>
              </a:rPr>
              <a:t>Mobile Phone Number during event</a:t>
            </a:r>
          </a:p>
          <a:p>
            <a:pPr marL="285750" indent="-285750">
              <a:buFont typeface="Arial" panose="020B0604020202020204" pitchFamily="34" charset="0"/>
              <a:buChar char="•"/>
            </a:pPr>
            <a:r>
              <a:rPr lang="en-US" sz="1200" dirty="0" smtClean="0">
                <a:solidFill>
                  <a:srgbClr val="003399"/>
                </a:solidFill>
              </a:rPr>
              <a:t>Technology Number</a:t>
            </a:r>
          </a:p>
        </p:txBody>
      </p:sp>
      <p:sp>
        <p:nvSpPr>
          <p:cNvPr id="6" name="Rectangle 5"/>
          <p:cNvSpPr/>
          <p:nvPr/>
        </p:nvSpPr>
        <p:spPr>
          <a:xfrm>
            <a:off x="7955124" y="1684219"/>
            <a:ext cx="2907102" cy="73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Information fed to database</a:t>
            </a:r>
          </a:p>
        </p:txBody>
      </p:sp>
      <p:sp>
        <p:nvSpPr>
          <p:cNvPr id="7" name="Rectangle 6"/>
          <p:cNvSpPr/>
          <p:nvPr/>
        </p:nvSpPr>
        <p:spPr>
          <a:xfrm>
            <a:off x="4332028" y="2815518"/>
            <a:ext cx="2907102" cy="2271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Attendee receives email containing</a:t>
            </a:r>
          </a:p>
          <a:p>
            <a:pPr marL="285750" indent="-285750">
              <a:buFont typeface="Arial" panose="020B0604020202020204" pitchFamily="34" charset="0"/>
              <a:buChar char="•"/>
            </a:pPr>
            <a:r>
              <a:rPr lang="en-US" sz="1400" dirty="0"/>
              <a:t>C</a:t>
            </a:r>
            <a:r>
              <a:rPr lang="en-US" sz="1400" dirty="0" smtClean="0"/>
              <a:t>onfirmation letter</a:t>
            </a:r>
          </a:p>
          <a:p>
            <a:pPr marL="285750" indent="-285750">
              <a:buFont typeface="Arial" panose="020B0604020202020204" pitchFamily="34" charset="0"/>
              <a:buChar char="•"/>
            </a:pPr>
            <a:r>
              <a:rPr lang="en-US" sz="1400" dirty="0" smtClean="0"/>
              <a:t>Code to allow update of information</a:t>
            </a:r>
          </a:p>
          <a:p>
            <a:pPr marL="285750" indent="-285750">
              <a:buFont typeface="Arial" panose="020B0604020202020204" pitchFamily="34" charset="0"/>
              <a:buChar char="•"/>
            </a:pPr>
            <a:r>
              <a:rPr lang="en-US" sz="1400" dirty="0" smtClean="0"/>
              <a:t>QR code to be scanned during registration (hardcopy/digital)</a:t>
            </a:r>
          </a:p>
          <a:p>
            <a:pPr marL="285750" indent="-285750">
              <a:buFont typeface="Arial" panose="020B0604020202020204" pitchFamily="34" charset="0"/>
              <a:buChar char="•"/>
            </a:pPr>
            <a:r>
              <a:rPr lang="en-US" sz="1400" dirty="0" smtClean="0"/>
              <a:t>Attached outlook meeting reminder</a:t>
            </a:r>
          </a:p>
          <a:p>
            <a:pPr marL="285750" indent="-285750">
              <a:buFont typeface="Arial" panose="020B0604020202020204" pitchFamily="34" charset="0"/>
              <a:buChar char="•"/>
            </a:pPr>
            <a:r>
              <a:rPr lang="en-US" sz="1400" dirty="0" smtClean="0"/>
              <a:t>Short Survey</a:t>
            </a:r>
          </a:p>
        </p:txBody>
      </p:sp>
      <p:cxnSp>
        <p:nvCxnSpPr>
          <p:cNvPr id="3" name="Straight Arrow Connector 2"/>
          <p:cNvCxnSpPr>
            <a:stCxn id="4" idx="2"/>
            <a:endCxn id="7" idx="0"/>
          </p:cNvCxnSpPr>
          <p:nvPr/>
        </p:nvCxnSpPr>
        <p:spPr>
          <a:xfrm flipH="1">
            <a:off x="5785579" y="2417465"/>
            <a:ext cx="1" cy="398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3"/>
            <a:endCxn id="6" idx="1"/>
          </p:cNvCxnSpPr>
          <p:nvPr/>
        </p:nvCxnSpPr>
        <p:spPr>
          <a:xfrm flipV="1">
            <a:off x="7239131" y="2050842"/>
            <a:ext cx="715993" cy="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152722" y="5484691"/>
            <a:ext cx="3265714" cy="73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Attendee receives reminder email two weeks prior to event</a:t>
            </a:r>
          </a:p>
        </p:txBody>
      </p:sp>
      <p:cxnSp>
        <p:nvCxnSpPr>
          <p:cNvPr id="11" name="Straight Arrow Connector 10"/>
          <p:cNvCxnSpPr>
            <a:stCxn id="7" idx="2"/>
            <a:endCxn id="10" idx="0"/>
          </p:cNvCxnSpPr>
          <p:nvPr/>
        </p:nvCxnSpPr>
        <p:spPr>
          <a:xfrm>
            <a:off x="5785579" y="5086638"/>
            <a:ext cx="0" cy="398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466693" y="824502"/>
            <a:ext cx="2637773" cy="461665"/>
          </a:xfrm>
          <a:prstGeom prst="rect">
            <a:avLst/>
          </a:prstGeom>
          <a:noFill/>
        </p:spPr>
        <p:txBody>
          <a:bodyPr wrap="none" rtlCol="0">
            <a:spAutoFit/>
          </a:bodyPr>
          <a:lstStyle/>
          <a:p>
            <a:r>
              <a:rPr lang="en-US" sz="2400" b="1" u="sng" dirty="0" smtClean="0">
                <a:solidFill>
                  <a:srgbClr val="0070C0"/>
                </a:solidFill>
              </a:rPr>
              <a:t>PRE-REGISTRATION</a:t>
            </a:r>
            <a:endParaRPr lang="en-US" sz="2400" b="1" u="sng" dirty="0">
              <a:solidFill>
                <a:srgbClr val="0070C0"/>
              </a:solidFill>
            </a:endParaRPr>
          </a:p>
        </p:txBody>
      </p:sp>
    </p:spTree>
    <p:extLst>
      <p:ext uri="{BB962C8B-B14F-4D97-AF65-F5344CB8AC3E}">
        <p14:creationId xmlns:p14="http://schemas.microsoft.com/office/powerpoint/2010/main" val="7861032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4235224" y="5436287"/>
            <a:ext cx="319318" cy="338554"/>
          </a:xfrm>
          <a:prstGeom prst="rect">
            <a:avLst/>
          </a:prstGeom>
          <a:noFill/>
        </p:spPr>
        <p:txBody>
          <a:bodyPr wrap="none" rtlCol="0">
            <a:spAutoFit/>
          </a:bodyPr>
          <a:lstStyle/>
          <a:p>
            <a:r>
              <a:rPr lang="en-US" sz="1600" b="1" dirty="0" smtClean="0">
                <a:solidFill>
                  <a:srgbClr val="0070C0"/>
                </a:solidFill>
              </a:rPr>
              <a:t>N</a:t>
            </a:r>
            <a:endParaRPr lang="en-US" sz="1600" b="1" dirty="0">
              <a:solidFill>
                <a:srgbClr val="0070C0"/>
              </a:solidFill>
            </a:endParaRPr>
          </a:p>
        </p:txBody>
      </p:sp>
      <p:sp>
        <p:nvSpPr>
          <p:cNvPr id="4" name="Rectangle 3"/>
          <p:cNvSpPr/>
          <p:nvPr/>
        </p:nvSpPr>
        <p:spPr>
          <a:xfrm>
            <a:off x="424589" y="2170917"/>
            <a:ext cx="2907102" cy="73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Attendee provides confirmation letter w/ QR</a:t>
            </a:r>
          </a:p>
          <a:p>
            <a:pPr algn="ctr"/>
            <a:r>
              <a:rPr lang="en-US" sz="1600" b="1" dirty="0" smtClean="0"/>
              <a:t>(hardcopy or digital)</a:t>
            </a:r>
          </a:p>
        </p:txBody>
      </p:sp>
      <p:sp>
        <p:nvSpPr>
          <p:cNvPr id="5" name="Oval 4"/>
          <p:cNvSpPr/>
          <p:nvPr/>
        </p:nvSpPr>
        <p:spPr>
          <a:xfrm>
            <a:off x="826580" y="1089562"/>
            <a:ext cx="2103120" cy="64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First Day Attendance</a:t>
            </a:r>
            <a:endParaRPr lang="en-US" sz="1600" b="1" dirty="0"/>
          </a:p>
        </p:txBody>
      </p:sp>
      <p:sp>
        <p:nvSpPr>
          <p:cNvPr id="6" name="Rectangle 5"/>
          <p:cNvSpPr/>
          <p:nvPr/>
        </p:nvSpPr>
        <p:spPr>
          <a:xfrm>
            <a:off x="424589" y="3085507"/>
            <a:ext cx="290710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Confirmation gets scanned</a:t>
            </a:r>
          </a:p>
        </p:txBody>
      </p:sp>
      <p:sp>
        <p:nvSpPr>
          <p:cNvPr id="7" name="Rectangle 6"/>
          <p:cNvSpPr/>
          <p:nvPr/>
        </p:nvSpPr>
        <p:spPr>
          <a:xfrm>
            <a:off x="424589" y="3724052"/>
            <a:ext cx="290710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Badge gets printed</a:t>
            </a:r>
          </a:p>
        </p:txBody>
      </p:sp>
      <p:sp>
        <p:nvSpPr>
          <p:cNvPr id="8" name="Oval 7"/>
          <p:cNvSpPr/>
          <p:nvPr/>
        </p:nvSpPr>
        <p:spPr>
          <a:xfrm>
            <a:off x="4814380" y="1081408"/>
            <a:ext cx="2103120" cy="640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Future Days Attendance</a:t>
            </a:r>
            <a:endParaRPr lang="en-US" sz="1600" b="1" dirty="0"/>
          </a:p>
        </p:txBody>
      </p:sp>
      <p:sp>
        <p:nvSpPr>
          <p:cNvPr id="9" name="Rectangle 8"/>
          <p:cNvSpPr/>
          <p:nvPr/>
        </p:nvSpPr>
        <p:spPr>
          <a:xfrm>
            <a:off x="4415460" y="2170917"/>
            <a:ext cx="290710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Badge get scanned</a:t>
            </a:r>
          </a:p>
        </p:txBody>
      </p:sp>
      <p:sp>
        <p:nvSpPr>
          <p:cNvPr id="10" name="Rectangle 9"/>
          <p:cNvSpPr/>
          <p:nvPr/>
        </p:nvSpPr>
        <p:spPr>
          <a:xfrm>
            <a:off x="424589" y="4362597"/>
            <a:ext cx="290710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Obtain Badge</a:t>
            </a:r>
          </a:p>
        </p:txBody>
      </p:sp>
      <p:sp>
        <p:nvSpPr>
          <p:cNvPr id="11" name="Rectangle 10"/>
          <p:cNvSpPr/>
          <p:nvPr/>
        </p:nvSpPr>
        <p:spPr>
          <a:xfrm>
            <a:off x="424589" y="4998484"/>
            <a:ext cx="290710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Camera Patches???</a:t>
            </a:r>
          </a:p>
        </p:txBody>
      </p:sp>
      <p:sp>
        <p:nvSpPr>
          <p:cNvPr id="12" name="Flowchart: Decision 11"/>
          <p:cNvSpPr/>
          <p:nvPr/>
        </p:nvSpPr>
        <p:spPr>
          <a:xfrm>
            <a:off x="4156468" y="2859971"/>
            <a:ext cx="3406392" cy="107432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Is attendee listed to attend? </a:t>
            </a:r>
            <a:endParaRPr lang="en-US" sz="1600" b="1" dirty="0"/>
          </a:p>
        </p:txBody>
      </p:sp>
      <p:cxnSp>
        <p:nvCxnSpPr>
          <p:cNvPr id="14" name="Straight Arrow Connector 13"/>
          <p:cNvCxnSpPr>
            <a:stCxn id="5" idx="4"/>
            <a:endCxn id="4" idx="0"/>
          </p:cNvCxnSpPr>
          <p:nvPr/>
        </p:nvCxnSpPr>
        <p:spPr>
          <a:xfrm>
            <a:off x="1878140" y="1729642"/>
            <a:ext cx="0" cy="441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2"/>
            <a:endCxn id="6" idx="0"/>
          </p:cNvCxnSpPr>
          <p:nvPr/>
        </p:nvCxnSpPr>
        <p:spPr>
          <a:xfrm>
            <a:off x="1878140" y="2904162"/>
            <a:ext cx="0" cy="181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2"/>
            <a:endCxn id="7" idx="0"/>
          </p:cNvCxnSpPr>
          <p:nvPr/>
        </p:nvCxnSpPr>
        <p:spPr>
          <a:xfrm>
            <a:off x="1878140" y="3542707"/>
            <a:ext cx="0" cy="181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2"/>
            <a:endCxn id="10" idx="0"/>
          </p:cNvCxnSpPr>
          <p:nvPr/>
        </p:nvCxnSpPr>
        <p:spPr>
          <a:xfrm>
            <a:off x="1878140" y="4181252"/>
            <a:ext cx="0" cy="181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2"/>
            <a:endCxn id="11" idx="0"/>
          </p:cNvCxnSpPr>
          <p:nvPr/>
        </p:nvCxnSpPr>
        <p:spPr>
          <a:xfrm>
            <a:off x="1878140" y="4819797"/>
            <a:ext cx="0" cy="178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8" idx="4"/>
            <a:endCxn id="9" idx="0"/>
          </p:cNvCxnSpPr>
          <p:nvPr/>
        </p:nvCxnSpPr>
        <p:spPr>
          <a:xfrm>
            <a:off x="5865940" y="1721488"/>
            <a:ext cx="3071" cy="449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2" idx="2"/>
            <a:endCxn id="59" idx="6"/>
          </p:cNvCxnSpPr>
          <p:nvPr/>
        </p:nvCxnSpPr>
        <p:spPr>
          <a:xfrm>
            <a:off x="5859664" y="3934295"/>
            <a:ext cx="1803143" cy="847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915524" y="4193320"/>
            <a:ext cx="292068" cy="338554"/>
          </a:xfrm>
          <a:prstGeom prst="rect">
            <a:avLst/>
          </a:prstGeom>
          <a:noFill/>
        </p:spPr>
        <p:txBody>
          <a:bodyPr wrap="none" rtlCol="0">
            <a:spAutoFit/>
          </a:bodyPr>
          <a:lstStyle/>
          <a:p>
            <a:r>
              <a:rPr lang="en-US" sz="1600" b="1" dirty="0" smtClean="0">
                <a:solidFill>
                  <a:srgbClr val="0070C0"/>
                </a:solidFill>
              </a:rPr>
              <a:t>Y</a:t>
            </a:r>
            <a:endParaRPr lang="en-US" sz="1600" b="1" dirty="0">
              <a:solidFill>
                <a:srgbClr val="0070C0"/>
              </a:solidFill>
            </a:endParaRPr>
          </a:p>
        </p:txBody>
      </p:sp>
      <p:sp>
        <p:nvSpPr>
          <p:cNvPr id="29" name="Rectangle 28"/>
          <p:cNvSpPr/>
          <p:nvPr/>
        </p:nvSpPr>
        <p:spPr>
          <a:xfrm>
            <a:off x="3737817" y="4716500"/>
            <a:ext cx="1453551" cy="73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rPr>
              <a:t>Same day</a:t>
            </a:r>
          </a:p>
          <a:p>
            <a:pPr algn="ctr"/>
            <a:r>
              <a:rPr lang="en-US" sz="1600" b="1" dirty="0" smtClean="0">
                <a:solidFill>
                  <a:schemeClr val="bg1"/>
                </a:solidFill>
              </a:rPr>
              <a:t>registration</a:t>
            </a:r>
          </a:p>
        </p:txBody>
      </p:sp>
      <p:cxnSp>
        <p:nvCxnSpPr>
          <p:cNvPr id="31" name="Straight Arrow Connector 30"/>
          <p:cNvCxnSpPr>
            <a:stCxn id="12" idx="2"/>
            <a:endCxn id="29" idx="0"/>
          </p:cNvCxnSpPr>
          <p:nvPr/>
        </p:nvCxnSpPr>
        <p:spPr>
          <a:xfrm flipH="1">
            <a:off x="4464593" y="3934295"/>
            <a:ext cx="1395071" cy="782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9" idx="2"/>
          </p:cNvCxnSpPr>
          <p:nvPr/>
        </p:nvCxnSpPr>
        <p:spPr>
          <a:xfrm>
            <a:off x="4464593" y="5449745"/>
            <a:ext cx="0" cy="407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772816" y="4155395"/>
            <a:ext cx="319318" cy="338554"/>
          </a:xfrm>
          <a:prstGeom prst="rect">
            <a:avLst/>
          </a:prstGeom>
          <a:noFill/>
        </p:spPr>
        <p:txBody>
          <a:bodyPr wrap="none" rtlCol="0">
            <a:spAutoFit/>
          </a:bodyPr>
          <a:lstStyle/>
          <a:p>
            <a:r>
              <a:rPr lang="en-US" sz="1600" b="1" dirty="0" smtClean="0">
                <a:solidFill>
                  <a:srgbClr val="0070C0"/>
                </a:solidFill>
              </a:rPr>
              <a:t>N</a:t>
            </a:r>
            <a:endParaRPr lang="en-US" sz="1600" b="1" dirty="0">
              <a:solidFill>
                <a:srgbClr val="0070C0"/>
              </a:solidFill>
            </a:endParaRPr>
          </a:p>
        </p:txBody>
      </p:sp>
      <p:sp>
        <p:nvSpPr>
          <p:cNvPr id="53" name="TextBox 52"/>
          <p:cNvSpPr txBox="1"/>
          <p:nvPr/>
        </p:nvSpPr>
        <p:spPr>
          <a:xfrm>
            <a:off x="5246272" y="4797857"/>
            <a:ext cx="292068" cy="338554"/>
          </a:xfrm>
          <a:prstGeom prst="rect">
            <a:avLst/>
          </a:prstGeom>
          <a:noFill/>
        </p:spPr>
        <p:txBody>
          <a:bodyPr wrap="none" rtlCol="0">
            <a:spAutoFit/>
          </a:bodyPr>
          <a:lstStyle/>
          <a:p>
            <a:r>
              <a:rPr lang="en-US" sz="1600" b="1" dirty="0" smtClean="0">
                <a:solidFill>
                  <a:srgbClr val="0070C0"/>
                </a:solidFill>
              </a:rPr>
              <a:t>Y</a:t>
            </a:r>
            <a:endParaRPr lang="en-US" sz="1600" b="1" dirty="0">
              <a:solidFill>
                <a:srgbClr val="0070C0"/>
              </a:solidFill>
            </a:endParaRPr>
          </a:p>
        </p:txBody>
      </p:sp>
      <p:sp>
        <p:nvSpPr>
          <p:cNvPr id="59" name="7-Point Star 58"/>
          <p:cNvSpPr/>
          <p:nvPr/>
        </p:nvSpPr>
        <p:spPr>
          <a:xfrm>
            <a:off x="6577585" y="4782290"/>
            <a:ext cx="2170443" cy="1075174"/>
          </a:xfrm>
          <a:prstGeom prst="star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u="sng" dirty="0" smtClean="0"/>
              <a:t>Enters Event</a:t>
            </a:r>
            <a:endParaRPr lang="en-US" sz="1600" b="1" u="sng" dirty="0"/>
          </a:p>
        </p:txBody>
      </p:sp>
      <p:sp>
        <p:nvSpPr>
          <p:cNvPr id="67" name="TextBox 66"/>
          <p:cNvSpPr txBox="1"/>
          <p:nvPr/>
        </p:nvSpPr>
        <p:spPr>
          <a:xfrm>
            <a:off x="784034" y="6438491"/>
            <a:ext cx="4972117" cy="276999"/>
          </a:xfrm>
          <a:prstGeom prst="rect">
            <a:avLst/>
          </a:prstGeom>
          <a:noFill/>
        </p:spPr>
        <p:txBody>
          <a:bodyPr wrap="square" rtlCol="0">
            <a:spAutoFit/>
          </a:bodyPr>
          <a:lstStyle/>
          <a:p>
            <a:r>
              <a:rPr lang="en-US" sz="1200" dirty="0" smtClean="0">
                <a:solidFill>
                  <a:srgbClr val="0070C0"/>
                </a:solidFill>
              </a:rPr>
              <a:t>Attendance information fed to database and flagged in case of a change.</a:t>
            </a:r>
          </a:p>
        </p:txBody>
      </p:sp>
      <p:sp>
        <p:nvSpPr>
          <p:cNvPr id="68" name="TextBox 67"/>
          <p:cNvSpPr txBox="1"/>
          <p:nvPr/>
        </p:nvSpPr>
        <p:spPr>
          <a:xfrm>
            <a:off x="2910051" y="242502"/>
            <a:ext cx="3710055" cy="461665"/>
          </a:xfrm>
          <a:prstGeom prst="rect">
            <a:avLst/>
          </a:prstGeom>
          <a:noFill/>
        </p:spPr>
        <p:txBody>
          <a:bodyPr wrap="none" rtlCol="0">
            <a:spAutoFit/>
          </a:bodyPr>
          <a:lstStyle/>
          <a:p>
            <a:r>
              <a:rPr lang="en-US" sz="2400" b="1" u="sng" dirty="0" smtClean="0">
                <a:solidFill>
                  <a:srgbClr val="0070C0"/>
                </a:solidFill>
              </a:rPr>
              <a:t>Ford Presenters &amp; Suppliers</a:t>
            </a:r>
            <a:endParaRPr lang="en-US" sz="2400" b="1" u="sng" dirty="0">
              <a:solidFill>
                <a:srgbClr val="0070C0"/>
              </a:solidFill>
            </a:endParaRPr>
          </a:p>
        </p:txBody>
      </p:sp>
      <p:sp>
        <p:nvSpPr>
          <p:cNvPr id="69" name="TextBox 68"/>
          <p:cNvSpPr txBox="1"/>
          <p:nvPr/>
        </p:nvSpPr>
        <p:spPr>
          <a:xfrm>
            <a:off x="9259648" y="231194"/>
            <a:ext cx="1509067" cy="461665"/>
          </a:xfrm>
          <a:prstGeom prst="rect">
            <a:avLst/>
          </a:prstGeom>
          <a:noFill/>
        </p:spPr>
        <p:txBody>
          <a:bodyPr wrap="none" rtlCol="0">
            <a:spAutoFit/>
          </a:bodyPr>
          <a:lstStyle/>
          <a:p>
            <a:r>
              <a:rPr lang="en-US" sz="2400" b="1" u="sng" dirty="0" smtClean="0">
                <a:solidFill>
                  <a:srgbClr val="0070C0"/>
                </a:solidFill>
              </a:rPr>
              <a:t>Evaluators</a:t>
            </a:r>
            <a:endParaRPr lang="en-US" sz="2400" b="1" u="sng" dirty="0">
              <a:solidFill>
                <a:srgbClr val="0070C0"/>
              </a:solidFill>
            </a:endParaRPr>
          </a:p>
        </p:txBody>
      </p:sp>
      <p:sp>
        <p:nvSpPr>
          <p:cNvPr id="78" name="Rectangle 77"/>
          <p:cNvSpPr/>
          <p:nvPr/>
        </p:nvSpPr>
        <p:spPr>
          <a:xfrm>
            <a:off x="8722310" y="1042980"/>
            <a:ext cx="2907102" cy="733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Provide confirmation letter w/ QR Code</a:t>
            </a:r>
          </a:p>
          <a:p>
            <a:pPr algn="ctr"/>
            <a:r>
              <a:rPr lang="en-US" sz="1600" b="1" dirty="0" smtClean="0"/>
              <a:t>(hardcopy or digital)</a:t>
            </a:r>
          </a:p>
        </p:txBody>
      </p:sp>
      <p:sp>
        <p:nvSpPr>
          <p:cNvPr id="79" name="Rectangle 78"/>
          <p:cNvSpPr/>
          <p:nvPr/>
        </p:nvSpPr>
        <p:spPr>
          <a:xfrm>
            <a:off x="8722310" y="2183167"/>
            <a:ext cx="290710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Confirmation gets scanned</a:t>
            </a:r>
          </a:p>
        </p:txBody>
      </p:sp>
      <p:sp>
        <p:nvSpPr>
          <p:cNvPr id="80" name="Rectangle 79"/>
          <p:cNvSpPr/>
          <p:nvPr/>
        </p:nvSpPr>
        <p:spPr>
          <a:xfrm>
            <a:off x="8722310" y="3047315"/>
            <a:ext cx="290710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Support desk gets notified</a:t>
            </a:r>
          </a:p>
        </p:txBody>
      </p:sp>
      <p:sp>
        <p:nvSpPr>
          <p:cNvPr id="81" name="Rectangle 80"/>
          <p:cNvSpPr/>
          <p:nvPr/>
        </p:nvSpPr>
        <p:spPr>
          <a:xfrm>
            <a:off x="8722310" y="3911463"/>
            <a:ext cx="2907102" cy="548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Badge pre-printed at support desk or at registration?</a:t>
            </a:r>
          </a:p>
        </p:txBody>
      </p:sp>
      <p:cxnSp>
        <p:nvCxnSpPr>
          <p:cNvPr id="84" name="Straight Arrow Connector 83"/>
          <p:cNvCxnSpPr>
            <a:stCxn id="78" idx="2"/>
            <a:endCxn id="79" idx="0"/>
          </p:cNvCxnSpPr>
          <p:nvPr/>
        </p:nvCxnSpPr>
        <p:spPr>
          <a:xfrm>
            <a:off x="10175861" y="1776225"/>
            <a:ext cx="0" cy="40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79" idx="2"/>
            <a:endCxn id="80" idx="0"/>
          </p:cNvCxnSpPr>
          <p:nvPr/>
        </p:nvCxnSpPr>
        <p:spPr>
          <a:xfrm>
            <a:off x="10175861" y="2640367"/>
            <a:ext cx="0" cy="40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80" idx="2"/>
            <a:endCxn id="81" idx="0"/>
          </p:cNvCxnSpPr>
          <p:nvPr/>
        </p:nvCxnSpPr>
        <p:spPr>
          <a:xfrm>
            <a:off x="10175861" y="3504515"/>
            <a:ext cx="0" cy="40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Elbow Connector 145"/>
          <p:cNvCxnSpPr>
            <a:stCxn id="29" idx="3"/>
            <a:endCxn id="59" idx="4"/>
          </p:cNvCxnSpPr>
          <p:nvPr/>
        </p:nvCxnSpPr>
        <p:spPr>
          <a:xfrm>
            <a:off x="5191368" y="5083123"/>
            <a:ext cx="1386211" cy="39061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Elbow Connector 153"/>
          <p:cNvCxnSpPr>
            <a:stCxn id="81" idx="2"/>
            <a:endCxn id="59" idx="1"/>
          </p:cNvCxnSpPr>
          <p:nvPr/>
        </p:nvCxnSpPr>
        <p:spPr>
          <a:xfrm rot="5400000">
            <a:off x="8955129" y="4253009"/>
            <a:ext cx="1013639" cy="14278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8177645" y="1194955"/>
            <a:ext cx="2966" cy="3167642"/>
          </a:xfrm>
          <a:prstGeom prst="line">
            <a:avLst/>
          </a:prstGeom>
          <a:ln w="57150" cmpd="tri"/>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1228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Can we have the site view and navigation similar to Excel based sites. Example:</a:t>
            </a:r>
          </a:p>
          <a:p>
            <a:r>
              <a:rPr lang="en-US" dirty="0" smtClean="0"/>
              <a:t>Current SharePoint search is not good. Example: looking for a participant in the attendance list.</a:t>
            </a:r>
          </a:p>
          <a:p>
            <a:r>
              <a:rPr lang="en-US" dirty="0" smtClean="0"/>
              <a:t>Send generic email with attachment </a:t>
            </a:r>
            <a:r>
              <a:rPr lang="en-US" dirty="0" smtClean="0"/>
              <a:t>option</a:t>
            </a:r>
          </a:p>
          <a:p>
            <a:r>
              <a:rPr lang="en-US" dirty="0" smtClean="0"/>
              <a:t>Example of survey summary:</a:t>
            </a:r>
          </a:p>
          <a:p>
            <a:pPr marL="457200" lvl="1" indent="0">
              <a:buNone/>
            </a:pPr>
            <a:r>
              <a:rPr lang="en-US" dirty="0">
                <a:hlinkClick r:id="rId2"/>
              </a:rPr>
              <a:t>https://</a:t>
            </a:r>
            <a:r>
              <a:rPr lang="en-US" dirty="0" smtClean="0">
                <a:hlinkClick r:id="rId2"/>
              </a:rPr>
              <a:t>pd3.spt.ford.com/sites/InnovationAcceleration/Lists/PowerUp%20Talk%20%20Mobile%20App%20Development%20%20Publishing/summary.aspx</a:t>
            </a:r>
            <a:r>
              <a:rPr lang="en-US" dirty="0" smtClean="0"/>
              <a:t> </a:t>
            </a:r>
            <a:endParaRPr lang="en-US" dirty="0" smtClean="0"/>
          </a:p>
          <a:p>
            <a:pPr lvl="1"/>
            <a:endParaRPr lang="en-US" dirty="0"/>
          </a:p>
        </p:txBody>
      </p:sp>
    </p:spTree>
    <p:extLst>
      <p:ext uri="{BB962C8B-B14F-4D97-AF65-F5344CB8AC3E}">
        <p14:creationId xmlns:p14="http://schemas.microsoft.com/office/powerpoint/2010/main" val="29114450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(Cont’d)</a:t>
            </a:r>
            <a:endParaRPr lang="en-US" dirty="0"/>
          </a:p>
        </p:txBody>
      </p:sp>
      <p:sp>
        <p:nvSpPr>
          <p:cNvPr id="3" name="Content Placeholder 2"/>
          <p:cNvSpPr>
            <a:spLocks noGrp="1"/>
          </p:cNvSpPr>
          <p:nvPr>
            <p:ph idx="1"/>
          </p:nvPr>
        </p:nvSpPr>
        <p:spPr>
          <a:xfrm>
            <a:off x="641445" y="1436914"/>
            <a:ext cx="10931855" cy="4740049"/>
          </a:xfrm>
        </p:spPr>
        <p:txBody>
          <a:bodyPr>
            <a:normAutofit/>
          </a:bodyPr>
          <a:lstStyle/>
          <a:p>
            <a:r>
              <a:rPr lang="en-US" dirty="0"/>
              <a:t>This year’s event is being held </a:t>
            </a:r>
            <a:r>
              <a:rPr lang="en-US" dirty="0" smtClean="0"/>
              <a:t>in Europe, in Lommel, Belgium.</a:t>
            </a:r>
          </a:p>
          <a:p>
            <a:endParaRPr lang="en-US" dirty="0"/>
          </a:p>
          <a:p>
            <a:r>
              <a:rPr lang="en-US" dirty="0" smtClean="0"/>
              <a:t>Tentative Dates</a:t>
            </a:r>
            <a:endParaRPr lang="en-US" sz="1800" dirty="0" smtClean="0"/>
          </a:p>
          <a:p>
            <a:pPr marL="0" indent="0" algn="ctr">
              <a:buNone/>
            </a:pPr>
            <a:r>
              <a:rPr lang="en-US" sz="1800" dirty="0" smtClean="0"/>
              <a:t>Setup</a:t>
            </a:r>
            <a:r>
              <a:rPr lang="en-US" sz="1800" dirty="0"/>
              <a:t>:  </a:t>
            </a:r>
            <a:r>
              <a:rPr lang="en-US" sz="1800" dirty="0" smtClean="0"/>
              <a:t>September 18-20 </a:t>
            </a:r>
            <a:endParaRPr lang="en-US" sz="1800" dirty="0"/>
          </a:p>
          <a:p>
            <a:pPr marL="0" indent="0" algn="ctr">
              <a:buNone/>
            </a:pPr>
            <a:r>
              <a:rPr lang="en-US" sz="1800" dirty="0"/>
              <a:t>Dry-Run:  </a:t>
            </a:r>
            <a:r>
              <a:rPr lang="en-US" sz="1800" dirty="0" smtClean="0"/>
              <a:t>September 23</a:t>
            </a:r>
            <a:endParaRPr lang="en-US" sz="1800" dirty="0"/>
          </a:p>
          <a:p>
            <a:pPr marL="0" indent="0" algn="ctr">
              <a:buNone/>
            </a:pPr>
            <a:r>
              <a:rPr lang="en-US" sz="1800" dirty="0"/>
              <a:t>Final prep:  </a:t>
            </a:r>
            <a:r>
              <a:rPr lang="en-US" sz="1800" dirty="0" smtClean="0"/>
              <a:t>September 24 </a:t>
            </a:r>
            <a:endParaRPr lang="en-US" sz="1800" dirty="0"/>
          </a:p>
          <a:p>
            <a:pPr marL="0" indent="0" algn="ctr">
              <a:buNone/>
            </a:pPr>
            <a:r>
              <a:rPr lang="en-US" sz="1800" dirty="0"/>
              <a:t>Event:  </a:t>
            </a:r>
            <a:r>
              <a:rPr lang="en-US" sz="1800" dirty="0" smtClean="0"/>
              <a:t>Sept. 25-27 </a:t>
            </a:r>
            <a:r>
              <a:rPr lang="en-US" sz="1800" dirty="0"/>
              <a:t>&amp; </a:t>
            </a:r>
            <a:r>
              <a:rPr lang="en-US" sz="1800" dirty="0" smtClean="0"/>
              <a:t>Sept. 30 – Oct. 1</a:t>
            </a:r>
            <a:endParaRPr lang="en-US" sz="1800" dirty="0"/>
          </a:p>
          <a:p>
            <a:pPr marL="0" indent="0" algn="ctr">
              <a:buNone/>
            </a:pPr>
            <a:r>
              <a:rPr lang="en-US" sz="1800" dirty="0"/>
              <a:t>Teardown: </a:t>
            </a:r>
            <a:r>
              <a:rPr lang="en-US" sz="1800" dirty="0" smtClean="0"/>
              <a:t>October 2</a:t>
            </a:r>
          </a:p>
          <a:p>
            <a:pPr marL="0" indent="0" algn="ctr">
              <a:buNone/>
            </a:pPr>
            <a:endParaRPr lang="en-US" sz="1800" dirty="0" smtClean="0"/>
          </a:p>
          <a:p>
            <a:r>
              <a:rPr lang="en-US" dirty="0"/>
              <a:t>Current and past registration </a:t>
            </a:r>
            <a:r>
              <a:rPr lang="en-US" dirty="0" smtClean="0"/>
              <a:t>processes </a:t>
            </a:r>
            <a:r>
              <a:rPr lang="en-US" dirty="0"/>
              <a:t>have been conducted manually.</a:t>
            </a:r>
          </a:p>
          <a:p>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8354697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5554" y="40638"/>
            <a:ext cx="9736183" cy="723447"/>
          </a:xfrm>
        </p:spPr>
        <p:txBody>
          <a:bodyPr>
            <a:normAutofit fontScale="90000"/>
          </a:bodyPr>
          <a:lstStyle/>
          <a:p>
            <a:r>
              <a:rPr lang="en-US" dirty="0" smtClean="0"/>
              <a:t>Project Scope: Automated Registration Process</a:t>
            </a:r>
            <a:endParaRPr lang="en-US" dirty="0"/>
          </a:p>
        </p:txBody>
      </p:sp>
      <p:sp>
        <p:nvSpPr>
          <p:cNvPr id="3" name="Content Placeholder 2"/>
          <p:cNvSpPr>
            <a:spLocks noGrp="1"/>
          </p:cNvSpPr>
          <p:nvPr>
            <p:ph idx="1"/>
          </p:nvPr>
        </p:nvSpPr>
        <p:spPr>
          <a:xfrm>
            <a:off x="890154" y="1067087"/>
            <a:ext cx="10515600" cy="1977448"/>
          </a:xfrm>
        </p:spPr>
        <p:txBody>
          <a:bodyPr>
            <a:normAutofit/>
          </a:bodyPr>
          <a:lstStyle/>
          <a:p>
            <a:r>
              <a:rPr lang="en-US" dirty="0"/>
              <a:t>Build an online registration process tailored for each </a:t>
            </a:r>
            <a:r>
              <a:rPr lang="en-US" dirty="0" smtClean="0"/>
              <a:t>group.</a:t>
            </a:r>
          </a:p>
          <a:p>
            <a:r>
              <a:rPr lang="en-US" dirty="0" smtClean="0"/>
              <a:t>The </a:t>
            </a:r>
            <a:r>
              <a:rPr lang="en-US" dirty="0"/>
              <a:t>registration process can be completed via a website or a mobile phone (app or mobile-optimized browser for both iOS and Android</a:t>
            </a:r>
            <a:r>
              <a:rPr lang="en-US" dirty="0" smtClean="0"/>
              <a:t>).</a:t>
            </a:r>
          </a:p>
          <a:p>
            <a:r>
              <a:rPr lang="en-US" dirty="0" smtClean="0"/>
              <a:t>The </a:t>
            </a:r>
            <a:r>
              <a:rPr lang="en-US" dirty="0"/>
              <a:t>online registration process should include the following</a:t>
            </a:r>
            <a:r>
              <a:rPr lang="en-US" dirty="0" smtClean="0"/>
              <a:t>:</a:t>
            </a:r>
            <a:endParaRPr lang="en-US" dirty="0"/>
          </a:p>
        </p:txBody>
      </p:sp>
      <p:sp>
        <p:nvSpPr>
          <p:cNvPr id="5" name="Content Placeholder 2"/>
          <p:cNvSpPr txBox="1">
            <a:spLocks/>
          </p:cNvSpPr>
          <p:nvPr/>
        </p:nvSpPr>
        <p:spPr>
          <a:xfrm>
            <a:off x="775855" y="3106880"/>
            <a:ext cx="10515600" cy="3054929"/>
          </a:xfrm>
          <a:prstGeom prst="rect">
            <a:avLst/>
          </a:prstGeom>
        </p:spPr>
        <p:txBody>
          <a:bodyPr vert="horz" lIns="0" tIns="45720" rIns="0" bIns="45720" numCol="2" spcCol="7315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399"/>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399"/>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399"/>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39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39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i="1" u="sng" dirty="0" smtClean="0"/>
              <a:t>Prior to the event</a:t>
            </a:r>
          </a:p>
          <a:p>
            <a:pPr lvl="1"/>
            <a:r>
              <a:rPr lang="en-US" sz="1800" dirty="0" smtClean="0"/>
              <a:t>Automated invitation letter sent out by email</a:t>
            </a:r>
          </a:p>
          <a:p>
            <a:pPr lvl="1"/>
            <a:r>
              <a:rPr lang="en-US" sz="1800" dirty="0" smtClean="0"/>
              <a:t>Attendee registers online</a:t>
            </a:r>
          </a:p>
          <a:p>
            <a:pPr lvl="1"/>
            <a:r>
              <a:rPr lang="en-US" sz="1800" dirty="0" smtClean="0"/>
              <a:t>Every attendee is assigned a QR code</a:t>
            </a:r>
          </a:p>
          <a:p>
            <a:pPr lvl="1"/>
            <a:r>
              <a:rPr lang="en-US" sz="1800" dirty="0" smtClean="0"/>
              <a:t>Attendee receives confirmation email with the QR code</a:t>
            </a:r>
          </a:p>
          <a:p>
            <a:pPr lvl="1"/>
            <a:r>
              <a:rPr lang="en-US" sz="1800" dirty="0" smtClean="0"/>
              <a:t>Attendee has the opportunity to update information</a:t>
            </a:r>
          </a:p>
          <a:p>
            <a:pPr lvl="1"/>
            <a:r>
              <a:rPr lang="en-US" sz="1800" dirty="0" smtClean="0"/>
              <a:t>Database maintained by designated administrators</a:t>
            </a:r>
            <a:endParaRPr lang="en-US" sz="2000" dirty="0" smtClean="0"/>
          </a:p>
          <a:p>
            <a:pPr marL="0" indent="0">
              <a:buFont typeface="Arial" panose="020B0604020202020204" pitchFamily="34" charset="0"/>
              <a:buNone/>
            </a:pPr>
            <a:r>
              <a:rPr lang="en-US" sz="2000" b="1" i="1" u="sng" dirty="0" smtClean="0"/>
              <a:t>During the event</a:t>
            </a:r>
          </a:p>
          <a:p>
            <a:pPr lvl="1"/>
            <a:r>
              <a:rPr lang="en-US" sz="1800" dirty="0" smtClean="0"/>
              <a:t>QR code is scanned to generate a badge with Name, Title, Company, QR code</a:t>
            </a:r>
          </a:p>
          <a:p>
            <a:pPr lvl="1"/>
            <a:r>
              <a:rPr lang="en-US" sz="1800" dirty="0" smtClean="0"/>
              <a:t>Badge QR code is scanned on successive days to check in attendee</a:t>
            </a:r>
          </a:p>
          <a:p>
            <a:pPr marL="0" indent="0">
              <a:buFont typeface="Arial" panose="020B0604020202020204" pitchFamily="34" charset="0"/>
              <a:buNone/>
            </a:pPr>
            <a:r>
              <a:rPr lang="en-US" sz="2000" b="1" i="1" u="sng" dirty="0" smtClean="0"/>
              <a:t>Post event</a:t>
            </a:r>
          </a:p>
          <a:p>
            <a:pPr lvl="1"/>
            <a:r>
              <a:rPr lang="en-US" sz="1800" dirty="0" smtClean="0"/>
              <a:t>Send out survey questions by email</a:t>
            </a:r>
          </a:p>
          <a:p>
            <a:pPr lvl="1"/>
            <a:r>
              <a:rPr lang="en-US" sz="1800" dirty="0" smtClean="0"/>
              <a:t>Link survey results to the database</a:t>
            </a:r>
          </a:p>
          <a:p>
            <a:pPr lvl="1"/>
            <a:r>
              <a:rPr lang="en-US" sz="1800" dirty="0" smtClean="0"/>
              <a:t>Automated summary of survey results</a:t>
            </a:r>
            <a:endParaRPr lang="en-US" sz="2000" dirty="0" smtClean="0"/>
          </a:p>
        </p:txBody>
      </p:sp>
    </p:spTree>
    <p:extLst>
      <p:ext uri="{BB962C8B-B14F-4D97-AF65-F5344CB8AC3E}">
        <p14:creationId xmlns:p14="http://schemas.microsoft.com/office/powerpoint/2010/main" val="1208003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2584" b="2811"/>
          <a:stretch/>
        </p:blipFill>
        <p:spPr>
          <a:xfrm>
            <a:off x="0" y="801189"/>
            <a:ext cx="12193142" cy="5503818"/>
          </a:xfrm>
          <a:prstGeom prst="rect">
            <a:avLst/>
          </a:prstGeom>
        </p:spPr>
      </p:pic>
      <p:sp>
        <p:nvSpPr>
          <p:cNvPr id="7" name="Title 1"/>
          <p:cNvSpPr txBox="1">
            <a:spLocks/>
          </p:cNvSpPr>
          <p:nvPr/>
        </p:nvSpPr>
        <p:spPr>
          <a:xfrm>
            <a:off x="2386149" y="40638"/>
            <a:ext cx="9335588" cy="72344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rgbClr val="003399"/>
                </a:solidFill>
                <a:latin typeface="+mj-lt"/>
                <a:ea typeface="+mj-ea"/>
                <a:cs typeface="+mj-cs"/>
              </a:defRPr>
            </a:lvl1pPr>
          </a:lstStyle>
          <a:p>
            <a:pPr algn="r"/>
            <a:r>
              <a:rPr lang="en-US" sz="4400" b="1" dirty="0" smtClean="0"/>
              <a:t>Backup Slides</a:t>
            </a:r>
            <a:endParaRPr lang="en-US" sz="4400" b="1" dirty="0"/>
          </a:p>
        </p:txBody>
      </p:sp>
    </p:spTree>
    <p:extLst>
      <p:ext uri="{BB962C8B-B14F-4D97-AF65-F5344CB8AC3E}">
        <p14:creationId xmlns:p14="http://schemas.microsoft.com/office/powerpoint/2010/main" val="26884489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224884" y="874551"/>
            <a:ext cx="3886200" cy="5029200"/>
            <a:chOff x="8224884" y="874551"/>
            <a:chExt cx="3886200" cy="5029200"/>
          </a:xfrm>
        </p:grpSpPr>
        <p:sp>
          <p:nvSpPr>
            <p:cNvPr id="11" name="Text Placeholder 5"/>
            <p:cNvSpPr txBox="1">
              <a:spLocks/>
            </p:cNvSpPr>
            <p:nvPr/>
          </p:nvSpPr>
          <p:spPr>
            <a:xfrm>
              <a:off x="8224884" y="874551"/>
              <a:ext cx="3886200" cy="5029200"/>
            </a:xfrm>
            <a:prstGeom prst="rect">
              <a:avLst/>
            </a:prstGeom>
            <a:ln w="3175">
              <a:solidFill>
                <a:sysClr val="windowText" lastClr="000000"/>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2855913" algn="ctr"/>
                </a:tabLst>
                <a:defRPr/>
              </a:pPr>
              <a:endPar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accent5">
                      <a:lumMod val="75000"/>
                    </a:schemeClr>
                  </a:solidFill>
                  <a:effectLst/>
                  <a:uLnTx/>
                  <a:uFillTx/>
                  <a:latin typeface="Calibri" panose="020F0502020204030204"/>
                  <a:ea typeface="+mn-ea"/>
                  <a:cs typeface="+mn-cs"/>
                </a:rPr>
                <a:t>Mandatory Daily Briefing Meeting</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accent5">
                      <a:lumMod val="75000"/>
                    </a:schemeClr>
                  </a:solidFill>
                  <a:effectLst/>
                  <a:uLnTx/>
                  <a:uFillTx/>
                  <a:latin typeface="Calibri" panose="020F0502020204030204"/>
                  <a:ea typeface="+mn-ea"/>
                  <a:cs typeface="+mn-cs"/>
                </a:rPr>
                <a:t>9:00 AM @ Walter’s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In case of emergency</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Call: 555-555-5555</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WHAT TO DO IN CASE OF ALARM?</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SIGNAL: </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Alarm signal </a:t>
              </a:r>
              <a:r>
                <a:rPr kumimoji="0" lang="en-GB" sz="1400" b="0" i="0" u="none" strike="noStrike" kern="1200" cap="none" spc="0" normalizeH="0" baseline="0" noProof="0" dirty="0" smtClean="0">
                  <a:ln>
                    <a:noFill/>
                  </a:ln>
                  <a:solidFill>
                    <a:prstClr val="black"/>
                  </a:solidFill>
                  <a:effectLst/>
                  <a:uLnTx/>
                  <a:uFillTx/>
                  <a:latin typeface="Calibri" panose="020F0502020204030204"/>
                  <a:ea typeface="+mn-ea"/>
                  <a:cs typeface="+mn-cs"/>
                </a:rPr>
                <a:t>– </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Radio message: “Evacuation, drive to the nearest meeting point”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ACTION</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Stop all </a:t>
              </a:r>
              <a:r>
                <a:rPr kumimoji="0" lang="en-GB" sz="1400" b="0" i="0" u="none" strike="noStrike" kern="1200" cap="none" spc="0" normalizeH="0" baseline="0" noProof="0" dirty="0" smtClean="0">
                  <a:ln>
                    <a:noFill/>
                  </a:ln>
                  <a:solidFill>
                    <a:prstClr val="black"/>
                  </a:solidFill>
                  <a:effectLst/>
                  <a:uLnTx/>
                  <a:uFillTx/>
                  <a:latin typeface="Calibri" panose="020F0502020204030204"/>
                  <a:ea typeface="+mn-ea"/>
                  <a:cs typeface="+mn-cs"/>
                </a:rPr>
                <a:t>demos </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immediately and proceed safely to the </a:t>
              </a:r>
              <a:r>
                <a:rPr kumimoji="0" lang="en-GB" sz="1400" b="0" i="0" u="none" strike="noStrike" kern="1200" cap="none" spc="0" normalizeH="0" baseline="0" noProof="0" dirty="0" smtClean="0">
                  <a:ln>
                    <a:noFill/>
                  </a:ln>
                  <a:solidFill>
                    <a:prstClr val="black"/>
                  </a:solidFill>
                  <a:effectLst/>
                  <a:uLnTx/>
                  <a:uFillTx/>
                  <a:latin typeface="Calibri" panose="020F0502020204030204"/>
                  <a:ea typeface="+mn-ea"/>
                  <a:cs typeface="+mn-cs"/>
                </a:rPr>
                <a:t>first </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emergency meeting point</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p:nvPicPr>
          <p:blipFill>
            <a:blip r:embed="rId2"/>
            <a:stretch>
              <a:fillRect/>
            </a:stretch>
          </p:blipFill>
          <p:spPr>
            <a:xfrm>
              <a:off x="8857526" y="4126760"/>
              <a:ext cx="2487863" cy="1527148"/>
            </a:xfrm>
            <a:prstGeom prst="rect">
              <a:avLst/>
            </a:prstGeom>
          </p:spPr>
        </p:pic>
      </p:grpSp>
      <p:grpSp>
        <p:nvGrpSpPr>
          <p:cNvPr id="3" name="Group 2"/>
          <p:cNvGrpSpPr/>
          <p:nvPr/>
        </p:nvGrpSpPr>
        <p:grpSpPr>
          <a:xfrm>
            <a:off x="4143684" y="874551"/>
            <a:ext cx="3888205" cy="5029202"/>
            <a:chOff x="1483823" y="136944"/>
            <a:chExt cx="3888205" cy="5029202"/>
          </a:xfrm>
        </p:grpSpPr>
        <p:sp>
          <p:nvSpPr>
            <p:cNvPr id="7" name="Rectangle 6"/>
            <p:cNvSpPr/>
            <p:nvPr/>
          </p:nvSpPr>
          <p:spPr>
            <a:xfrm>
              <a:off x="1485827" y="4735683"/>
              <a:ext cx="3886201" cy="430463"/>
            </a:xfrm>
            <a:prstGeom prst="rect">
              <a:avLst/>
            </a:prstGeom>
            <a:solidFill>
              <a:srgbClr val="00B050"/>
            </a:solidFill>
            <a:ln w="285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prstClr val="white"/>
                  </a:solidFill>
                  <a:effectLst/>
                  <a:uLnTx/>
                  <a:uFillTx/>
                  <a:latin typeface="Calibri" panose="020F0502020204030204"/>
                  <a:ea typeface="+mn-ea"/>
                  <a:cs typeface="+mn-cs"/>
                </a:rPr>
                <a:t>COORDINATOR</a:t>
              </a:r>
            </a:p>
          </p:txBody>
        </p:sp>
        <p:sp>
          <p:nvSpPr>
            <p:cNvPr id="8" name="Text Placeholder 5"/>
            <p:cNvSpPr txBox="1">
              <a:spLocks/>
            </p:cNvSpPr>
            <p:nvPr/>
          </p:nvSpPr>
          <p:spPr>
            <a:xfrm>
              <a:off x="1485828" y="136944"/>
              <a:ext cx="3886200" cy="5029200"/>
            </a:xfrm>
            <a:prstGeom prst="rect">
              <a:avLst/>
            </a:prstGeom>
            <a:ln w="3175">
              <a:solidFill>
                <a:sysClr val="windowText" lastClr="000000"/>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tab pos="2855913" algn="ctr"/>
                </a:tabLst>
                <a:defRPr/>
              </a:pPr>
              <a:endParaRPr kumimoji="0" lang="en-US" sz="900" b="0" i="1" u="none" strike="noStrike" kern="0" cap="none" spc="0" normalizeH="0" baseline="0" noProof="0" dirty="0">
                <a:ln>
                  <a:noFill/>
                </a:ln>
                <a:solidFill>
                  <a:prstClr val="black"/>
                </a:solidFill>
                <a:effectLst/>
                <a:uLnTx/>
                <a:uFillTx/>
                <a:latin typeface="Algerian" panose="04020705040A02060702" pitchFamily="82" charset="0"/>
                <a:ea typeface="+mn-ea"/>
                <a:cs typeface="+mn-cs"/>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tab pos="2855913" algn="ctr"/>
                </a:tabLst>
                <a:defRPr/>
              </a:pPr>
              <a:r>
                <a:rPr kumimoji="0" lang="en-US" sz="900" b="0" i="1" u="none" strike="noStrike" kern="0" cap="none" spc="0" normalizeH="0" baseline="0" noProof="0" dirty="0">
                  <a:ln>
                    <a:noFill/>
                  </a:ln>
                  <a:solidFill>
                    <a:prstClr val="black"/>
                  </a:solidFill>
                  <a:effectLst/>
                  <a:uLnTx/>
                  <a:uFillTx/>
                  <a:latin typeface="Algerian" panose="04020705040A02060702" pitchFamily="82" charset="0"/>
                  <a:ea typeface="+mn-ea"/>
                  <a:cs typeface="+mn-cs"/>
                </a:rPr>
                <a:t>	</a:t>
              </a:r>
              <a:endPar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smtClean="0">
                  <a:ln>
                    <a:noFill/>
                  </a:ln>
                  <a:solidFill>
                    <a:prstClr val="black"/>
                  </a:solidFill>
                  <a:effectLst/>
                  <a:uLnTx/>
                  <a:uFillTx/>
                  <a:latin typeface="Calibri" panose="020F0502020204030204"/>
                  <a:ea typeface="+mn-ea"/>
                  <a:cs typeface="+mn-cs"/>
                </a:rPr>
                <a:t>Jamel</a:t>
              </a:r>
              <a:endPar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smtClean="0">
                  <a:ln>
                    <a:noFill/>
                  </a:ln>
                  <a:solidFill>
                    <a:prstClr val="black"/>
                  </a:solidFill>
                  <a:effectLst/>
                  <a:uLnTx/>
                  <a:uFillTx/>
                  <a:latin typeface="Calibri" panose="020F0502020204030204"/>
                  <a:ea typeface="+mn-ea"/>
                  <a:cs typeface="+mn-cs"/>
                </a:rPr>
                <a:t>Jamel Belwafa</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FORD MOTOR COMPANY</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DEARBORN, UNITED STATES</a:t>
              </a:r>
            </a:p>
          </p:txBody>
        </p:sp>
        <p:pic>
          <p:nvPicPr>
            <p:cNvPr id="9" name="Picture 8"/>
            <p:cNvPicPr>
              <a:picLocks noChangeAspect="1"/>
            </p:cNvPicPr>
            <p:nvPr/>
          </p:nvPicPr>
          <p:blipFill>
            <a:blip r:embed="rId3"/>
            <a:stretch>
              <a:fillRect/>
            </a:stretch>
          </p:blipFill>
          <p:spPr>
            <a:xfrm>
              <a:off x="2983091" y="3389153"/>
              <a:ext cx="893141" cy="897607"/>
            </a:xfrm>
            <a:prstGeom prst="rect">
              <a:avLst/>
            </a:prstGeom>
          </p:spPr>
        </p:pic>
        <p:sp>
          <p:nvSpPr>
            <p:cNvPr id="10" name="Text Placeholder 5"/>
            <p:cNvSpPr txBox="1">
              <a:spLocks/>
            </p:cNvSpPr>
            <p:nvPr/>
          </p:nvSpPr>
          <p:spPr>
            <a:xfrm>
              <a:off x="1483823" y="4441848"/>
              <a:ext cx="3886200" cy="293835"/>
            </a:xfrm>
            <a:prstGeom prst="rect">
              <a:avLst/>
            </a:prstGeom>
            <a:ln w="28575">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tab pos="684213" algn="ctr"/>
                  <a:tab pos="1257300" algn="ctr"/>
                  <a:tab pos="1828800" algn="ctr"/>
                  <a:tab pos="2400300" algn="ctr"/>
                  <a:tab pos="2973388" algn="ct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22	</a:t>
              </a:r>
              <a:r>
                <a:rPr kumimoji="0" lang="en-US" sz="1200" b="0" i="0" u="none" strike="dblStrike" kern="1200" cap="none" spc="0" normalizeH="0" baseline="0" noProof="0" dirty="0">
                  <a:ln>
                    <a:noFill/>
                  </a:ln>
                  <a:solidFill>
                    <a:srgbClr val="FF0000"/>
                  </a:solidFill>
                  <a:effectLst/>
                  <a:uLnTx/>
                  <a:uFillTx/>
                  <a:latin typeface="Calibri" panose="020F0502020204030204"/>
                  <a:ea typeface="+mn-ea"/>
                  <a:cs typeface="+mn-cs"/>
                </a:rPr>
                <a:t>23</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24	</a:t>
              </a:r>
              <a:r>
                <a:rPr kumimoji="0" lang="en-US" sz="1200" b="0" i="0" u="none" strike="dblStrike" kern="1200" cap="none" spc="0" normalizeH="0" baseline="0" noProof="0" dirty="0">
                  <a:ln>
                    <a:noFill/>
                  </a:ln>
                  <a:solidFill>
                    <a:srgbClr val="FF0000"/>
                  </a:solidFill>
                  <a:effectLst/>
                  <a:uLnTx/>
                  <a:uFillTx/>
                  <a:latin typeface="Calibri" panose="020F0502020204030204"/>
                  <a:ea typeface="+mn-ea"/>
                  <a:cs typeface="+mn-cs"/>
                </a:rPr>
                <a:t>27</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28</a:t>
              </a:r>
            </a:p>
          </p:txBody>
        </p:sp>
        <p:pic>
          <p:nvPicPr>
            <p:cNvPr id="12" name="Picture 2" descr="Image result for ford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458" y="250550"/>
              <a:ext cx="1072267" cy="4090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5" cstate="print">
              <a:duotone>
                <a:srgbClr val="4472C4">
                  <a:shade val="45000"/>
                  <a:satMod val="135000"/>
                </a:srgbClr>
                <a:prstClr val="white"/>
              </a:duotone>
              <a:extLst>
                <a:ext uri="{28A0092B-C50C-407E-A947-70E740481C1C}">
                  <a14:useLocalDpi xmlns:a14="http://schemas.microsoft.com/office/drawing/2010/main" val="0"/>
                </a:ext>
              </a:extLst>
            </a:blip>
            <a:stretch>
              <a:fillRect/>
            </a:stretch>
          </p:blipFill>
          <p:spPr>
            <a:xfrm>
              <a:off x="1940203" y="854153"/>
              <a:ext cx="2973440" cy="255032"/>
            </a:xfrm>
            <a:prstGeom prst="rect">
              <a:avLst/>
            </a:prstGeom>
          </p:spPr>
        </p:pic>
        <p:sp>
          <p:nvSpPr>
            <p:cNvPr id="15" name="TextBox 14"/>
            <p:cNvSpPr txBox="1"/>
            <p:nvPr/>
          </p:nvSpPr>
          <p:spPr>
            <a:xfrm>
              <a:off x="3579986" y="285808"/>
              <a:ext cx="1657686" cy="338554"/>
            </a:xfrm>
            <a:prstGeom prst="rect">
              <a:avLst/>
            </a:prstGeom>
            <a:noFill/>
          </p:spPr>
          <p:txBody>
            <a:bodyPr wrap="square" rtlCol="0">
              <a:spAutoFit/>
            </a:bodyPr>
            <a:lstStyle/>
            <a:p>
              <a:pPr algn="ctr" defTabSz="457200">
                <a:tabLst>
                  <a:tab pos="2855913" algn="ctr"/>
                </a:tabLst>
              </a:pPr>
              <a:r>
                <a:rPr lang="en-US" sz="800" i="1" kern="0" dirty="0">
                  <a:solidFill>
                    <a:schemeClr val="accent5">
                      <a:lumMod val="75000"/>
                    </a:schemeClr>
                  </a:solidFill>
                  <a:latin typeface="Berlin Sans FB" panose="020E0602020502020306" pitchFamily="34" charset="0"/>
                </a:rPr>
                <a:t>August 22-28, 2018</a:t>
              </a:r>
            </a:p>
            <a:p>
              <a:pPr algn="ctr" defTabSz="457200">
                <a:tabLst>
                  <a:tab pos="2855913" algn="ctr"/>
                </a:tabLst>
              </a:pPr>
              <a:r>
                <a:rPr lang="en-US" sz="800" i="1" kern="0" dirty="0">
                  <a:solidFill>
                    <a:schemeClr val="accent5">
                      <a:lumMod val="75000"/>
                    </a:schemeClr>
                  </a:solidFill>
                  <a:latin typeface="Berlin Sans FB" panose="020E0602020502020306" pitchFamily="34" charset="0"/>
                </a:rPr>
                <a:t>TBD, Michigan</a:t>
              </a:r>
            </a:p>
          </p:txBody>
        </p:sp>
      </p:grpSp>
      <p:sp>
        <p:nvSpPr>
          <p:cNvPr id="16" name="Rectangle 15"/>
          <p:cNvSpPr/>
          <p:nvPr/>
        </p:nvSpPr>
        <p:spPr>
          <a:xfrm>
            <a:off x="51915" y="3809003"/>
            <a:ext cx="3886200" cy="439876"/>
          </a:xfrm>
          <a:prstGeom prst="rect">
            <a:avLst/>
          </a:prstGeom>
          <a:solidFill>
            <a:srgbClr val="0070C0"/>
          </a:solidFill>
          <a:ln w="12700" cap="flat" cmpd="sng" algn="ctr">
            <a:solidFill>
              <a:srgbClr val="5B9BD5">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Calibri" panose="020F0502020204030204"/>
                <a:ea typeface="+mn-ea"/>
                <a:cs typeface="+mn-cs"/>
              </a:rPr>
              <a:t>PRESENTER</a:t>
            </a:r>
          </a:p>
        </p:txBody>
      </p:sp>
      <p:sp>
        <p:nvSpPr>
          <p:cNvPr id="17" name="Rectangle 16"/>
          <p:cNvSpPr/>
          <p:nvPr/>
        </p:nvSpPr>
        <p:spPr>
          <a:xfrm>
            <a:off x="51915" y="4362414"/>
            <a:ext cx="3886200" cy="437548"/>
          </a:xfrm>
          <a:prstGeom prst="rect">
            <a:avLst/>
          </a:prstGeom>
          <a:solidFill>
            <a:srgbClr val="FFFF00"/>
          </a:solidFill>
          <a:ln w="12700" cap="flat" cmpd="sng" algn="ctr">
            <a:solidFill>
              <a:srgbClr val="5B9BD5">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SUPPLIER</a:t>
            </a:r>
          </a:p>
        </p:txBody>
      </p:sp>
      <p:sp>
        <p:nvSpPr>
          <p:cNvPr id="18" name="Rectangle 17"/>
          <p:cNvSpPr/>
          <p:nvPr/>
        </p:nvSpPr>
        <p:spPr>
          <a:xfrm>
            <a:off x="51915" y="3252401"/>
            <a:ext cx="3886199" cy="439876"/>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EVALUATOR</a:t>
            </a:r>
          </a:p>
        </p:txBody>
      </p:sp>
      <p:sp>
        <p:nvSpPr>
          <p:cNvPr id="19" name="Rectangle 18"/>
          <p:cNvSpPr/>
          <p:nvPr/>
        </p:nvSpPr>
        <p:spPr>
          <a:xfrm>
            <a:off x="51915" y="4917852"/>
            <a:ext cx="3886200" cy="437548"/>
          </a:xfrm>
          <a:prstGeom prst="rect">
            <a:avLst/>
          </a:prstGeom>
          <a:solidFill>
            <a:srgbClr val="FFC000"/>
          </a:solidFill>
          <a:ln w="12700" cap="flat" cmpd="sng" algn="ctr">
            <a:solidFill>
              <a:srgbClr val="5B9BD5">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University</a:t>
            </a:r>
          </a:p>
        </p:txBody>
      </p:sp>
      <p:sp>
        <p:nvSpPr>
          <p:cNvPr id="21" name="Rectangle 20"/>
          <p:cNvSpPr/>
          <p:nvPr/>
        </p:nvSpPr>
        <p:spPr>
          <a:xfrm>
            <a:off x="64489" y="5473290"/>
            <a:ext cx="3886200" cy="437548"/>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panose="020F0502020204030204"/>
                <a:ea typeface="+mn-ea"/>
                <a:cs typeface="+mn-cs"/>
              </a:rPr>
              <a:t>Startup</a:t>
            </a:r>
          </a:p>
        </p:txBody>
      </p:sp>
    </p:spTree>
    <p:extLst>
      <p:ext uri="{BB962C8B-B14F-4D97-AF65-F5344CB8AC3E}">
        <p14:creationId xmlns:p14="http://schemas.microsoft.com/office/powerpoint/2010/main" val="11517207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178170"/>
            <a:ext cx="10515600" cy="1942367"/>
          </a:xfrm>
        </p:spPr>
        <p:txBody>
          <a:bodyPr/>
          <a:lstStyle/>
          <a:p>
            <a:pPr algn="ctr"/>
            <a:r>
              <a:rPr lang="en-US" dirty="0" smtClean="0"/>
              <a:t>SUPPLIER ACCESS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5986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3030" y="1011355"/>
            <a:ext cx="10603201" cy="5131170"/>
          </a:xfrm>
          <a:prstGeom prst="rect">
            <a:avLst/>
          </a:prstGeom>
        </p:spPr>
      </p:pic>
      <p:sp>
        <p:nvSpPr>
          <p:cNvPr id="5" name="Oval 4"/>
          <p:cNvSpPr/>
          <p:nvPr/>
        </p:nvSpPr>
        <p:spPr>
          <a:xfrm>
            <a:off x="8616463" y="2523392"/>
            <a:ext cx="1485900" cy="6066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413738" y="175846"/>
            <a:ext cx="3689472" cy="369332"/>
          </a:xfrm>
          <a:prstGeom prst="rect">
            <a:avLst/>
          </a:prstGeom>
          <a:noFill/>
        </p:spPr>
        <p:txBody>
          <a:bodyPr wrap="none" rtlCol="0">
            <a:spAutoFit/>
          </a:bodyPr>
          <a:lstStyle/>
          <a:p>
            <a:r>
              <a:rPr lang="en-US" dirty="0" smtClean="0">
                <a:solidFill>
                  <a:srgbClr val="FF0000"/>
                </a:solidFill>
              </a:rPr>
              <a:t>Supplier will click on this icon to login</a:t>
            </a:r>
            <a:endParaRPr lang="en-US" dirty="0">
              <a:solidFill>
                <a:srgbClr val="FF0000"/>
              </a:solidFill>
            </a:endParaRPr>
          </a:p>
        </p:txBody>
      </p:sp>
      <p:cxnSp>
        <p:nvCxnSpPr>
          <p:cNvPr id="8" name="Elbow Connector 7"/>
          <p:cNvCxnSpPr>
            <a:stCxn id="6" idx="3"/>
          </p:cNvCxnSpPr>
          <p:nvPr/>
        </p:nvCxnSpPr>
        <p:spPr>
          <a:xfrm>
            <a:off x="8103210" y="360512"/>
            <a:ext cx="1260598" cy="199582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988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Website Arrangement </a:t>
            </a:r>
            <a:r>
              <a:rPr lang="en-US" dirty="0" smtClean="0"/>
              <a:t>For Supplier</a:t>
            </a:r>
            <a:endParaRPr lang="en-US" dirty="0"/>
          </a:p>
        </p:txBody>
      </p:sp>
      <p:grpSp>
        <p:nvGrpSpPr>
          <p:cNvPr id="18" name="Group 17"/>
          <p:cNvGrpSpPr/>
          <p:nvPr/>
        </p:nvGrpSpPr>
        <p:grpSpPr>
          <a:xfrm>
            <a:off x="300545" y="1301089"/>
            <a:ext cx="3687629" cy="4109545"/>
            <a:chOff x="4237170" y="1397876"/>
            <a:chExt cx="3687629" cy="4109545"/>
          </a:xfrm>
        </p:grpSpPr>
        <p:sp>
          <p:nvSpPr>
            <p:cNvPr id="8" name="TextBox 7"/>
            <p:cNvSpPr txBox="1"/>
            <p:nvPr/>
          </p:nvSpPr>
          <p:spPr>
            <a:xfrm>
              <a:off x="4237170" y="1849386"/>
              <a:ext cx="3533340" cy="1077218"/>
            </a:xfrm>
            <a:prstGeom prst="rect">
              <a:avLst/>
            </a:prstGeom>
            <a:noFill/>
          </p:spPr>
          <p:txBody>
            <a:bodyPr wrap="none" rtlCol="0">
              <a:spAutoFit/>
            </a:bodyPr>
            <a:lstStyle/>
            <a:p>
              <a:pPr algn="ctr"/>
              <a:r>
                <a:rPr lang="en-US" sz="4000" i="1" dirty="0"/>
                <a:t>Idea </a:t>
              </a:r>
              <a:r>
                <a:rPr lang="en-US" sz="4000" i="1" dirty="0" smtClean="0"/>
                <a:t>Submission</a:t>
              </a:r>
            </a:p>
            <a:p>
              <a:pPr algn="ctr"/>
              <a:r>
                <a:rPr lang="en-US" sz="2400" b="1" i="1" dirty="0" smtClean="0">
                  <a:solidFill>
                    <a:srgbClr val="00B050"/>
                  </a:solidFill>
                </a:rPr>
                <a:t>Now Open</a:t>
              </a:r>
              <a:endParaRPr lang="en-US" sz="2400" b="1" i="1" dirty="0">
                <a:solidFill>
                  <a:srgbClr val="00B050"/>
                </a:solidFill>
              </a:endParaRPr>
            </a:p>
          </p:txBody>
        </p:sp>
        <p:sp>
          <p:nvSpPr>
            <p:cNvPr id="11" name="Rectangle 10"/>
            <p:cNvSpPr/>
            <p:nvPr/>
          </p:nvSpPr>
          <p:spPr>
            <a:xfrm>
              <a:off x="4237170" y="1397876"/>
              <a:ext cx="3687629" cy="4109545"/>
            </a:xfrm>
            <a:prstGeom prst="rect">
              <a:avLst/>
            </a:prstGeom>
            <a:noFill/>
            <a:ln w="85725" cmpd="tri"/>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4242901" y="1301089"/>
            <a:ext cx="3687629" cy="4109545"/>
            <a:chOff x="8224619" y="1390933"/>
            <a:chExt cx="3687629" cy="4109545"/>
          </a:xfrm>
        </p:grpSpPr>
        <p:sp>
          <p:nvSpPr>
            <p:cNvPr id="7" name="TextBox 6"/>
            <p:cNvSpPr txBox="1"/>
            <p:nvPr/>
          </p:nvSpPr>
          <p:spPr>
            <a:xfrm>
              <a:off x="8369362" y="1842443"/>
              <a:ext cx="3206327" cy="1077218"/>
            </a:xfrm>
            <a:prstGeom prst="rect">
              <a:avLst/>
            </a:prstGeom>
            <a:noFill/>
          </p:spPr>
          <p:txBody>
            <a:bodyPr wrap="none" rtlCol="0">
              <a:spAutoFit/>
            </a:bodyPr>
            <a:lstStyle/>
            <a:p>
              <a:pPr algn="ctr"/>
              <a:r>
                <a:rPr lang="en-US" sz="4000" i="1" dirty="0" smtClean="0"/>
                <a:t>Registration</a:t>
              </a:r>
            </a:p>
            <a:p>
              <a:pPr algn="ctr"/>
              <a:r>
                <a:rPr lang="en-US" sz="2400" b="1" i="1" dirty="0" smtClean="0">
                  <a:solidFill>
                    <a:srgbClr val="FF0000"/>
                  </a:solidFill>
                </a:rPr>
                <a:t>Opens on April 15, 2019</a:t>
              </a:r>
              <a:endParaRPr lang="en-US" sz="2400" b="1" i="1" dirty="0">
                <a:solidFill>
                  <a:srgbClr val="FF0000"/>
                </a:solidFill>
              </a:endParaRPr>
            </a:p>
          </p:txBody>
        </p:sp>
        <p:sp>
          <p:nvSpPr>
            <p:cNvPr id="13" name="Rectangle 12"/>
            <p:cNvSpPr/>
            <p:nvPr/>
          </p:nvSpPr>
          <p:spPr>
            <a:xfrm>
              <a:off x="8224619" y="1390933"/>
              <a:ext cx="3687629" cy="4109545"/>
            </a:xfrm>
            <a:prstGeom prst="rect">
              <a:avLst/>
            </a:prstGeom>
            <a:noFill/>
            <a:ln w="85725" cmpd="tri"/>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8759448" y="1642996"/>
            <a:ext cx="2539246" cy="7455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Important Event Information &amp; Q/A</a:t>
            </a:r>
            <a:endParaRPr lang="en-US" dirty="0"/>
          </a:p>
        </p:txBody>
      </p:sp>
      <p:sp>
        <p:nvSpPr>
          <p:cNvPr id="10" name="Rectangle 9"/>
          <p:cNvSpPr/>
          <p:nvPr/>
        </p:nvSpPr>
        <p:spPr>
          <a:xfrm>
            <a:off x="8759448" y="2564682"/>
            <a:ext cx="2538945" cy="723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Map/Direction</a:t>
            </a:r>
          </a:p>
          <a:p>
            <a:pPr algn="ctr"/>
            <a:r>
              <a:rPr lang="en-US" dirty="0"/>
              <a:t>t</a:t>
            </a:r>
            <a:r>
              <a:rPr lang="en-US" dirty="0" smtClean="0"/>
              <a:t>o IDTE Event</a:t>
            </a:r>
            <a:endParaRPr lang="en-US" dirty="0"/>
          </a:p>
        </p:txBody>
      </p:sp>
      <p:sp>
        <p:nvSpPr>
          <p:cNvPr id="14" name="Rectangle 13"/>
          <p:cNvSpPr/>
          <p:nvPr/>
        </p:nvSpPr>
        <p:spPr>
          <a:xfrm>
            <a:off x="8185257" y="1301088"/>
            <a:ext cx="3687629" cy="4109545"/>
          </a:xfrm>
          <a:prstGeom prst="rect">
            <a:avLst/>
          </a:prstGeom>
          <a:noFill/>
          <a:ln w="85725" cmpd="tri"/>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759447" y="3464106"/>
            <a:ext cx="2538945" cy="723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 Layout</a:t>
            </a:r>
            <a:endParaRPr lang="en-US" dirty="0"/>
          </a:p>
        </p:txBody>
      </p:sp>
      <p:sp>
        <p:nvSpPr>
          <p:cNvPr id="19" name="Rectangle 18"/>
          <p:cNvSpPr/>
          <p:nvPr/>
        </p:nvSpPr>
        <p:spPr>
          <a:xfrm>
            <a:off x="8759446" y="4363530"/>
            <a:ext cx="2538945" cy="723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IDTE Team</a:t>
            </a:r>
          </a:p>
          <a:p>
            <a:pPr algn="ctr"/>
            <a:r>
              <a:rPr lang="en-US" dirty="0" smtClean="0"/>
              <a:t>Contact List</a:t>
            </a:r>
            <a:endParaRPr lang="en-US" dirty="0"/>
          </a:p>
        </p:txBody>
      </p:sp>
      <p:sp>
        <p:nvSpPr>
          <p:cNvPr id="4" name="Rectangle 3"/>
          <p:cNvSpPr/>
          <p:nvPr/>
        </p:nvSpPr>
        <p:spPr>
          <a:xfrm>
            <a:off x="673634" y="3282678"/>
            <a:ext cx="2787161" cy="597877"/>
          </a:xfrm>
          <a:prstGeom prst="rect">
            <a:avLst/>
          </a:prstGeom>
          <a:solidFill>
            <a:srgbClr val="1437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CLICK HERE</a:t>
            </a:r>
            <a:endParaRPr lang="en-US" sz="2800" b="1" dirty="0"/>
          </a:p>
        </p:txBody>
      </p:sp>
      <p:sp>
        <p:nvSpPr>
          <p:cNvPr id="20" name="Rectangle 19"/>
          <p:cNvSpPr/>
          <p:nvPr/>
        </p:nvSpPr>
        <p:spPr>
          <a:xfrm>
            <a:off x="4597228" y="3282678"/>
            <a:ext cx="2787161" cy="597877"/>
          </a:xfrm>
          <a:prstGeom prst="rect">
            <a:avLst/>
          </a:prstGeom>
          <a:solidFill>
            <a:srgbClr val="1437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CLICK HERE</a:t>
            </a:r>
            <a:endParaRPr lang="en-US" sz="2800" b="1" dirty="0"/>
          </a:p>
        </p:txBody>
      </p:sp>
    </p:spTree>
    <p:extLst>
      <p:ext uri="{BB962C8B-B14F-4D97-AF65-F5344CB8AC3E}">
        <p14:creationId xmlns:p14="http://schemas.microsoft.com/office/powerpoint/2010/main" val="3954915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E46C08246F4EF47B54EB2CEA8850CC4" ma:contentTypeVersion="1" ma:contentTypeDescription="Create a new document." ma:contentTypeScope="" ma:versionID="93492a1c79b85acf4693e152ffbb8f7e">
  <xsd:schema xmlns:xsd="http://www.w3.org/2001/XMLSchema" xmlns:xs="http://www.w3.org/2001/XMLSchema" xmlns:p="http://schemas.microsoft.com/office/2006/metadata/properties" xmlns:ns2="33468355-5f32-42a7-8dfb-9b53af6ff19a" targetNamespace="http://schemas.microsoft.com/office/2006/metadata/properties" ma:root="true" ma:fieldsID="b47d053eab90428c208f62c6c033239c" ns2:_="">
    <xsd:import namespace="33468355-5f32-42a7-8dfb-9b53af6ff19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468355-5f32-42a7-8dfb-9b53af6ff19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F449184-F8AF-4F3F-9BAB-A1BFC1B4F4DD}"/>
</file>

<file path=customXml/itemProps2.xml><?xml version="1.0" encoding="utf-8"?>
<ds:datastoreItem xmlns:ds="http://schemas.openxmlformats.org/officeDocument/2006/customXml" ds:itemID="{E6E6CB33-735E-4ECE-A965-8442B1FD2037}"/>
</file>

<file path=customXml/itemProps3.xml><?xml version="1.0" encoding="utf-8"?>
<ds:datastoreItem xmlns:ds="http://schemas.openxmlformats.org/officeDocument/2006/customXml" ds:itemID="{B2CD932F-C77B-469B-9BCD-50E2EC419B44}"/>
</file>

<file path=docProps/app.xml><?xml version="1.0" encoding="utf-8"?>
<Properties xmlns="http://schemas.openxmlformats.org/officeDocument/2006/extended-properties" xmlns:vt="http://schemas.openxmlformats.org/officeDocument/2006/docPropsVTypes">
  <TotalTime>36453</TotalTime>
  <Words>1050</Words>
  <Application>Microsoft Office PowerPoint</Application>
  <PresentationFormat>Widescreen</PresentationFormat>
  <Paragraphs>223</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Algerian</vt:lpstr>
      <vt:lpstr>Arial</vt:lpstr>
      <vt:lpstr>Berlin Sans FB</vt:lpstr>
      <vt:lpstr>Calibri</vt:lpstr>
      <vt:lpstr>Calibri Light</vt:lpstr>
      <vt:lpstr>Wingdings</vt:lpstr>
      <vt:lpstr>ヒラギノ角ゴ Pro W3</vt:lpstr>
      <vt:lpstr>Office Theme</vt:lpstr>
      <vt:lpstr>Automated Registration Process for 2019 Innovation Drive &amp; Technology Expo</vt:lpstr>
      <vt:lpstr>Background : What is IDTE?</vt:lpstr>
      <vt:lpstr>Background (Cont’d)</vt:lpstr>
      <vt:lpstr>Project Scope: Automated Registration Process</vt:lpstr>
      <vt:lpstr>PowerPoint Presentation</vt:lpstr>
      <vt:lpstr>PowerPoint Presentation</vt:lpstr>
      <vt:lpstr>SUPPLIER ACCESS</vt:lpstr>
      <vt:lpstr>PowerPoint Presentation</vt:lpstr>
      <vt:lpstr>Website Arrangement For Supplier</vt:lpstr>
      <vt:lpstr>FORD EMPLOYEES ACCESS</vt:lpstr>
      <vt:lpstr>PowerPoint Presentation</vt:lpstr>
      <vt:lpstr>Website Arrangement for Ford email</vt:lpstr>
      <vt:lpstr>Event Overview/Information &amp; Q/A</vt:lpstr>
      <vt:lpstr>Event Overview/Information &amp; Q/A</vt:lpstr>
      <vt:lpstr>Map/Direction to IDTE Event</vt:lpstr>
      <vt:lpstr>Map/Direction to IDTE Event</vt:lpstr>
      <vt:lpstr>Display Layout</vt:lpstr>
      <vt:lpstr>IDTE Team Contact List</vt:lpstr>
      <vt:lpstr>PowerPoint Presentation</vt:lpstr>
      <vt:lpstr>PowerPoint Presentation</vt:lpstr>
      <vt:lpstr>PowerPoint Presentation</vt:lpstr>
      <vt:lpstr>PowerPoint Presentation</vt:lpstr>
    </vt:vector>
  </TitlesOfParts>
  <Company>Ford Motor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Belwafa, Jamel (J.E.)</dc:creator>
  <cp:lastModifiedBy>Belwafa, Jamel (J.E.)</cp:lastModifiedBy>
  <cp:revision>95</cp:revision>
  <cp:lastPrinted>2018-03-26T14:49:42Z</cp:lastPrinted>
  <dcterms:created xsi:type="dcterms:W3CDTF">2018-03-05T20:30:18Z</dcterms:created>
  <dcterms:modified xsi:type="dcterms:W3CDTF">2019-02-07T17:44:16Z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0x0101007E46C08246F4EF47B54EB2CEA8850CC4</vt:lpwstr>
  </property>
</Properties>
</file>